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8" r:id="rId1"/>
  </p:sldMasterIdLst>
  <p:notesMasterIdLst>
    <p:notesMasterId r:id="rId26"/>
  </p:notesMasterIdLst>
  <p:sldIdLst>
    <p:sldId id="270" r:id="rId2"/>
    <p:sldId id="268" r:id="rId3"/>
    <p:sldId id="272" r:id="rId4"/>
    <p:sldId id="271" r:id="rId5"/>
    <p:sldId id="274" r:id="rId6"/>
    <p:sldId id="275" r:id="rId7"/>
    <p:sldId id="276" r:id="rId8"/>
    <p:sldId id="287" r:id="rId9"/>
    <p:sldId id="277" r:id="rId10"/>
    <p:sldId id="288" r:id="rId11"/>
    <p:sldId id="278" r:id="rId12"/>
    <p:sldId id="279" r:id="rId13"/>
    <p:sldId id="280" r:id="rId14"/>
    <p:sldId id="281" r:id="rId15"/>
    <p:sldId id="289" r:id="rId16"/>
    <p:sldId id="291" r:id="rId17"/>
    <p:sldId id="282" r:id="rId18"/>
    <p:sldId id="292" r:id="rId19"/>
    <p:sldId id="284" r:id="rId20"/>
    <p:sldId id="283" r:id="rId21"/>
    <p:sldId id="285" r:id="rId22"/>
    <p:sldId id="286" r:id="rId23"/>
    <p:sldId id="264" r:id="rId24"/>
    <p:sldId id="29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C7E7"/>
    <a:srgbClr val="418CFF"/>
    <a:srgbClr val="660874"/>
    <a:srgbClr val="5C307D"/>
    <a:srgbClr val="FFFFFF"/>
    <a:srgbClr val="F6F4F7"/>
    <a:srgbClr val="93549F"/>
    <a:srgbClr val="FEFDFF"/>
    <a:srgbClr val="E1DF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5" autoAdjust="0"/>
    <p:restoredTop sz="86375"/>
  </p:normalViewPr>
  <p:slideViewPr>
    <p:cSldViewPr snapToGrid="0" snapToObjects="1">
      <p:cViewPr varScale="1">
        <p:scale>
          <a:sx n="87" d="100"/>
          <a:sy n="87" d="100"/>
        </p:scale>
        <p:origin x="132" y="972"/>
      </p:cViewPr>
      <p:guideLst/>
    </p:cSldViewPr>
  </p:slideViewPr>
  <p:outlineViewPr>
    <p:cViewPr>
      <p:scale>
        <a:sx n="33" d="100"/>
        <a:sy n="33" d="100"/>
      </p:scale>
      <p:origin x="0" y="-1140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A51940-DB52-3B48-AABB-9C7938529E4E}" type="datetimeFigureOut">
              <a:rPr kumimoji="1" lang="zh-CN" altLang="en-US" smtClean="0"/>
              <a:t>2023/6/17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18717E-F74C-4246-A795-6577BEDC8382}" type="slidenum">
              <a:rPr kumimoji="1" lang="zh-CN" altLang="en-US" smtClean="0"/>
              <a:t>‹#›</a:t>
            </a:fld>
            <a:endParaRPr kumimoji="1" lang="zh-CN" altLang="en-US"/>
          </a:p>
        </p:txBody>
      </p:sp>
    </p:spTree>
    <p:extLst>
      <p:ext uri="{BB962C8B-B14F-4D97-AF65-F5344CB8AC3E}">
        <p14:creationId xmlns:p14="http://schemas.microsoft.com/office/powerpoint/2010/main" val="2015298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Good afternoon, professors and classmates. My name is Haoyang Wang, I come from Lab 2C. Today, on behalf of the other members of our group, Yuhan Cheng and Baining Zhao, I would like to introduce our work on sensor calibration: CaliFormer:  Leveraging Unlabeled Measurements to Calibrate Sensors with Self-Supervised Learning. This work </a:t>
            </a:r>
            <a:r>
              <a:rPr lang="en-US" altLang="zh-CN" b="0" i="0" u="none" strike="noStrike" dirty="0">
                <a:solidFill>
                  <a:srgbClr val="4D71FF"/>
                </a:solidFill>
                <a:effectLst/>
                <a:latin typeface="PingFang SC"/>
              </a:rPr>
              <a:t>takes advantage of</a:t>
            </a:r>
            <a:r>
              <a:rPr lang="en-US" altLang="zh-CN" dirty="0"/>
              <a:t> Self-Supervised Learning technology, which can effectively reduce sensor measurement errors training with only 1% of labeled data compared to state-of-the-art works. We argue that this work constitutes a tangible advancement toward practical in-field sensor calibration.</a:t>
            </a:r>
            <a:br>
              <a:rPr lang="en-US" altLang="zh-CN" dirty="0"/>
            </a:br>
            <a:br>
              <a:rPr lang="en-US" altLang="zh-CN" dirty="0"/>
            </a:br>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1</a:t>
            </a:fld>
            <a:endParaRPr kumimoji="1" lang="zh-CN" altLang="en-US"/>
          </a:p>
        </p:txBody>
      </p:sp>
    </p:spTree>
    <p:extLst>
      <p:ext uri="{BB962C8B-B14F-4D97-AF65-F5344CB8AC3E}">
        <p14:creationId xmlns:p14="http://schemas.microsoft.com/office/powerpoint/2010/main" val="3461028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paper tries to address the research problem: </a:t>
            </a:r>
            <a:r>
              <a:rPr lang="en-US" altLang="zh-CN" b="1" dirty="0"/>
              <a:t>How to scale the data-driven system to large-scale environment sensing calibration with limited labeled data ?</a:t>
            </a:r>
            <a:endParaRPr lang="zh-CN" altLang="en-US" b="1"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10</a:t>
            </a:fld>
            <a:endParaRPr kumimoji="1" lang="zh-CN" altLang="en-US"/>
          </a:p>
        </p:txBody>
      </p:sp>
    </p:spTree>
    <p:extLst>
      <p:ext uri="{BB962C8B-B14F-4D97-AF65-F5344CB8AC3E}">
        <p14:creationId xmlns:p14="http://schemas.microsoft.com/office/powerpoint/2010/main" val="3435513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address this problem, we find that there are time- and spatial-invariant knowledge shared among tasks, such as the temporal dependencies of the measurement series and the correlation between multiple pollutants, which can be utilized to improve the calibration performance.</a:t>
            </a:r>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11</a:t>
            </a:fld>
            <a:endParaRPr kumimoji="1" lang="zh-CN" altLang="en-US"/>
          </a:p>
        </p:txBody>
      </p:sp>
    </p:spTree>
    <p:extLst>
      <p:ext uri="{BB962C8B-B14F-4D97-AF65-F5344CB8AC3E}">
        <p14:creationId xmlns:p14="http://schemas.microsoft.com/office/powerpoint/2010/main" val="2714461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utilize these features, we presents a calibration system that utilizes a representation learning model CaliFormer to extract these time- and spatial-invariant knowledge shared among tasks through self-supervised learning leveraging a large amount of unlabeled data. The acquired representations can be employed to train a task-specific inference model with a limited amount of labeled data in the </a:t>
            </a:r>
            <a:r>
              <a:rPr lang="en-US" altLang="zh-CN" sz="1200" b="0" i="0" dirty="0">
                <a:effectLst/>
                <a:latin typeface="Calibri" panose="020F0502020204030204" pitchFamily="34" charset="0"/>
                <a:ea typeface="Calibri" panose="020F0502020204030204" pitchFamily="34" charset="0"/>
                <a:cs typeface="Calibri" panose="020F0502020204030204" pitchFamily="34" charset="0"/>
              </a:rPr>
              <a:t>supervised learning phase.</a:t>
            </a:r>
            <a:endParaRPr lang="zh-CN" altLang="en-US" b="0"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12</a:t>
            </a:fld>
            <a:endParaRPr kumimoji="1" lang="zh-CN" altLang="en-US"/>
          </a:p>
        </p:txBody>
      </p:sp>
    </p:spTree>
    <p:extLst>
      <p:ext uri="{BB962C8B-B14F-4D97-AF65-F5344CB8AC3E}">
        <p14:creationId xmlns:p14="http://schemas.microsoft.com/office/powerpoint/2010/main" val="1621123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our problem is how to extract representation from unlabeled sensor measurement? Contemporary self-supervised learning methodologies lack the requisite techniques for processing multi-modal sensor data, rendering them unsuitable for sensor measurements. Inspired by the efficiency of the Transformer in sequence-to-sequence prediction tasks, we propose a Transformer encoder-based model CaliFormer to deal with multi-modal sensor measurements</a:t>
            </a:r>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13</a:t>
            </a:fld>
            <a:endParaRPr kumimoji="1" lang="zh-CN" altLang="en-US"/>
          </a:p>
        </p:txBody>
      </p:sp>
    </p:spTree>
    <p:extLst>
      <p:ext uri="{BB962C8B-B14F-4D97-AF65-F5344CB8AC3E}">
        <p14:creationId xmlns:p14="http://schemas.microsoft.com/office/powerpoint/2010/main" val="2932252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 auxiliary mission of reconstructing the sensor measurement sequence is then established to train CaliFormer and pre-train decoder together effectively. </a:t>
            </a:r>
          </a:p>
          <a:p>
            <a:r>
              <a:rPr lang="en-US" altLang="zh-CN" dirty="0"/>
              <a:t>In this process, the sensor measurements are masked at first.</a:t>
            </a:r>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14</a:t>
            </a:fld>
            <a:endParaRPr kumimoji="1" lang="zh-CN" altLang="en-US"/>
          </a:p>
        </p:txBody>
      </p:sp>
    </p:spTree>
    <p:extLst>
      <p:ext uri="{BB962C8B-B14F-4D97-AF65-F5344CB8AC3E}">
        <p14:creationId xmlns:p14="http://schemas.microsoft.com/office/powerpoint/2010/main" val="876103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CaliFormer and pre-train decoder are trained to reconstruct the masked pieces.</a:t>
            </a:r>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15</a:t>
            </a:fld>
            <a:endParaRPr kumimoji="1" lang="zh-CN" altLang="en-US"/>
          </a:p>
        </p:txBody>
      </p:sp>
    </p:spTree>
    <p:extLst>
      <p:ext uri="{BB962C8B-B14F-4D97-AF65-F5344CB8AC3E}">
        <p14:creationId xmlns:p14="http://schemas.microsoft.com/office/powerpoint/2010/main" val="376229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utilize MSE of masked pieces to train the model. With this process, the CaliFormer learns the temporal relationship in sensor measurements and </a:t>
            </a:r>
            <a:r>
              <a:rPr lang="en-US" altLang="zh-CN" b="0" dirty="0"/>
              <a:t>C</a:t>
            </a:r>
            <a:r>
              <a:rPr lang="zh-CN" altLang="en-US" b="0" dirty="0"/>
              <a:t>orrelation between multiple pollutants</a:t>
            </a:r>
            <a:r>
              <a:rPr lang="en-US" altLang="zh-CN" b="0" dirty="0"/>
              <a:t>.</a:t>
            </a:r>
            <a:endParaRPr lang="zh-CN" altLang="en-US" b="0"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16</a:t>
            </a:fld>
            <a:endParaRPr kumimoji="1" lang="zh-CN" altLang="en-US"/>
          </a:p>
        </p:txBody>
      </p:sp>
    </p:spTree>
    <p:extLst>
      <p:ext uri="{BB962C8B-B14F-4D97-AF65-F5344CB8AC3E}">
        <p14:creationId xmlns:p14="http://schemas.microsoft.com/office/powerpoint/2010/main" val="74493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Subsequently, the fine-tune decoder is trained with parameter-frozen CaliFormer on limited labeled data. </a:t>
            </a:r>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17</a:t>
            </a:fld>
            <a:endParaRPr kumimoji="1" lang="zh-CN" altLang="en-US"/>
          </a:p>
        </p:txBody>
      </p:sp>
    </p:spTree>
    <p:extLst>
      <p:ext uri="{BB962C8B-B14F-4D97-AF65-F5344CB8AC3E}">
        <p14:creationId xmlns:p14="http://schemas.microsoft.com/office/powerpoint/2010/main" val="1706068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MSE and the difference in shape are utilize to train the model, in which alpha and beta balances the importance of two parts of the loss function</a:t>
            </a:r>
            <a:br>
              <a:rPr lang="en-US" altLang="zh-CN" dirty="0"/>
            </a:br>
            <a:r>
              <a:rPr lang="en-US" altLang="zh-CN" dirty="0"/>
              <a:t>The CaliFormer and fine-tune decoder are then used to calibrate the sensor measurements.</a:t>
            </a:r>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18</a:t>
            </a:fld>
            <a:endParaRPr kumimoji="1" lang="zh-CN" altLang="en-US"/>
          </a:p>
        </p:txBody>
      </p:sp>
    </p:spTree>
    <p:extLst>
      <p:ext uri="{BB962C8B-B14F-4D97-AF65-F5344CB8AC3E}">
        <p14:creationId xmlns:p14="http://schemas.microsoft.com/office/powerpoint/2010/main" val="3584836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demonstrate the effectiveness of our calibration system, we conduct experiments compared with SOTA methods on a dataset including PM2.5 measured by low-cost sensors. </a:t>
            </a:r>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19</a:t>
            </a:fld>
            <a:endParaRPr kumimoji="1" lang="zh-CN" altLang="en-US"/>
          </a:p>
        </p:txBody>
      </p:sp>
    </p:spTree>
    <p:extLst>
      <p:ext uri="{BB962C8B-B14F-4D97-AF65-F5344CB8AC3E}">
        <p14:creationId xmlns:p14="http://schemas.microsoft.com/office/powerpoint/2010/main" val="423203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we know, air pollution has took away many lives in recent years. This is because, due to phenomena such as improper combustion of fossil fuels, harmful gases are released into the atmosphere without treatment. After humans inhale harmful gases, the incidence of lung diseases has increased significantly. According to the World Health Organization, air pollution has caused 4.2 million deaths worldwide in 2019 alone.</a:t>
            </a: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2</a:t>
            </a:fld>
            <a:endParaRPr kumimoji="1" lang="zh-CN" altLang="en-US"/>
          </a:p>
        </p:txBody>
      </p:sp>
    </p:spTree>
    <p:extLst>
      <p:ext uri="{BB962C8B-B14F-4D97-AF65-F5344CB8AC3E}">
        <p14:creationId xmlns:p14="http://schemas.microsoft.com/office/powerpoint/2010/main" val="1558009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20</a:t>
            </a:fld>
            <a:endParaRPr kumimoji="1" lang="zh-CN" altLang="en-US"/>
          </a:p>
        </p:txBody>
      </p:sp>
    </p:spTree>
    <p:extLst>
      <p:ext uri="{BB962C8B-B14F-4D97-AF65-F5344CB8AC3E}">
        <p14:creationId xmlns:p14="http://schemas.microsoft.com/office/powerpoint/2010/main" val="2155013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24</a:t>
            </a:fld>
            <a:endParaRPr kumimoji="1" lang="zh-CN" altLang="en-US"/>
          </a:p>
        </p:txBody>
      </p:sp>
    </p:spTree>
    <p:extLst>
      <p:ext uri="{BB962C8B-B14F-4D97-AF65-F5344CB8AC3E}">
        <p14:creationId xmlns:p14="http://schemas.microsoft.com/office/powerpoint/2010/main" val="1088953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response to the harm caused by air pollution, in recent years, some sensor systems for environmental perception have been proposed to monitor changes in air quality in real time. Such as </a:t>
            </a:r>
            <a:r>
              <a:rPr lang="en-US" altLang="zh-CN" dirty="0" err="1"/>
              <a:t>AirCloud</a:t>
            </a:r>
            <a:r>
              <a:rPr lang="en-US" altLang="zh-CN" dirty="0"/>
              <a:t> system published on </a:t>
            </a:r>
            <a:r>
              <a:rPr lang="en-US" altLang="zh-CN" dirty="0" err="1"/>
              <a:t>SenSys</a:t>
            </a:r>
            <a:r>
              <a:rPr lang="en-US" altLang="zh-CN" dirty="0"/>
              <a:t> and </a:t>
            </a:r>
            <a:r>
              <a:rPr lang="en-US" altLang="zh-CN" sz="1200" b="0" i="0" dirty="0">
                <a:solidFill>
                  <a:srgbClr val="222222"/>
                </a:solidFill>
                <a:effectLst/>
                <a:latin typeface="Arial" panose="020B0604020202020204" pitchFamily="34" charset="0"/>
              </a:rPr>
              <a:t>Eclipse system published on IPSN, these conferences are top-rank conferences in embedding sensing system. </a:t>
            </a:r>
          </a:p>
          <a:p>
            <a:r>
              <a:rPr lang="en-US" altLang="zh-CN" dirty="0"/>
              <a:t>Specifically, these specially-designed sensors are deployed in different locations of the city to collect air pollution data and generate targeted air pollution warnings to effectively reduce the damage caused by air pollution.</a:t>
            </a:r>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3</a:t>
            </a:fld>
            <a:endParaRPr kumimoji="1" lang="zh-CN" altLang="en-US"/>
          </a:p>
        </p:txBody>
      </p:sp>
    </p:spTree>
    <p:extLst>
      <p:ext uri="{BB962C8B-B14F-4D97-AF65-F5344CB8AC3E}">
        <p14:creationId xmlns:p14="http://schemas.microsoft.com/office/powerpoint/2010/main" val="4054579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effectiveness of these monitoring systems heavily depends on the quality of the sensor measurements. However, the widely distributed low-cost sensors may suffer from environmental noise, temperature drift, which may cause sensor measurement errors and reduce the effectiveness of monitoring systems. As a result, people cannot plan their behavior based on the results of these monitoring system.</a:t>
            </a:r>
            <a:br>
              <a:rPr lang="en-US" altLang="zh-CN" dirty="0"/>
            </a:br>
            <a:r>
              <a:rPr lang="en-US" altLang="zh-CN" dirty="0"/>
              <a:t>Therefore, in-field calibration methods of the low-cost sensor have been proposed in recent years, which aim to improve the quality of the sensor measurements. We find three types method in literature review.</a:t>
            </a:r>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4</a:t>
            </a:fld>
            <a:endParaRPr kumimoji="1" lang="zh-CN" altLang="en-US"/>
          </a:p>
        </p:txBody>
      </p:sp>
    </p:spTree>
    <p:extLst>
      <p:ext uri="{BB962C8B-B14F-4D97-AF65-F5344CB8AC3E}">
        <p14:creationId xmlns:p14="http://schemas.microsoft.com/office/powerpoint/2010/main" val="3075895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Several methods utilize feature vectors measured by a low-cost sensor in a time step to calibrate the sensor measurement at the same time step, which is refer to one-to-one calibration.</a:t>
            </a:r>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5</a:t>
            </a:fld>
            <a:endParaRPr kumimoji="1" lang="zh-CN" altLang="en-US"/>
          </a:p>
        </p:txBody>
      </p:sp>
    </p:spTree>
    <p:extLst>
      <p:ext uri="{BB962C8B-B14F-4D97-AF65-F5344CB8AC3E}">
        <p14:creationId xmlns:p14="http://schemas.microsoft.com/office/powerpoint/2010/main" val="90094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recent methods include the use of </a:t>
            </a:r>
            <a:r>
              <a:rPr lang="en-US" altLang="zh-CN" sz="1200" dirty="0"/>
              <a:t>measurements </a:t>
            </a:r>
            <a:r>
              <a:rPr lang="en-US" altLang="zh-CN" dirty="0"/>
              <a:t>from the recent past measured by a low-cost sensor to better capture the </a:t>
            </a:r>
            <a:r>
              <a:rPr lang="en-US" altLang="zh-CN" sz="1200" b="0" dirty="0"/>
              <a:t>measured phenomena and the temporal dynamics</a:t>
            </a:r>
            <a:r>
              <a:rPr lang="en-US" altLang="zh-CN" dirty="0"/>
              <a:t> of the environment, we refer to these methods as many-to-one calibration.</a:t>
            </a:r>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6</a:t>
            </a:fld>
            <a:endParaRPr kumimoji="1" lang="zh-CN" altLang="en-US"/>
          </a:p>
        </p:txBody>
      </p:sp>
    </p:spTree>
    <p:extLst>
      <p:ext uri="{BB962C8B-B14F-4D97-AF65-F5344CB8AC3E}">
        <p14:creationId xmlns:p14="http://schemas.microsoft.com/office/powerpoint/2010/main" val="1616220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more recent methods is many-to-many calibration, which uses feature vectors from both the recent past and the close future. </a:t>
            </a:r>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7</a:t>
            </a:fld>
            <a:endParaRPr kumimoji="1" lang="zh-CN" altLang="en-US"/>
          </a:p>
        </p:txBody>
      </p:sp>
    </p:spTree>
    <p:extLst>
      <p:ext uri="{BB962C8B-B14F-4D97-AF65-F5344CB8AC3E}">
        <p14:creationId xmlns:p14="http://schemas.microsoft.com/office/powerpoint/2010/main" val="2793941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process involves the provision of prompt calibration while subsequently refining it in a gradual manner as additional measurements are obtained, which yields state-of-the-art performance.</a:t>
            </a:r>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8</a:t>
            </a:fld>
            <a:endParaRPr kumimoji="1" lang="zh-CN" altLang="en-US"/>
          </a:p>
        </p:txBody>
      </p:sp>
    </p:spTree>
    <p:extLst>
      <p:ext uri="{BB962C8B-B14F-4D97-AF65-F5344CB8AC3E}">
        <p14:creationId xmlns:p14="http://schemas.microsoft.com/office/powerpoint/2010/main" val="707014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above-mentioned methods requires a large amount of labeled data to train the calibration model. </a:t>
            </a:r>
          </a:p>
          <a:p>
            <a:r>
              <a:rPr lang="en-US" altLang="zh-CN" dirty="0"/>
              <a:t>However, this’s not possible in real-world scenarios to collect sufficient data due to the following reasons. </a:t>
            </a:r>
          </a:p>
          <a:p>
            <a:r>
              <a:rPr lang="en-US" altLang="zh-CN" dirty="0"/>
              <a:t>First of all, the ground truth only exists in a small number of sparsely distributed monitoring stations, making it expensive and time-consuming to collect sufficient training data. </a:t>
            </a:r>
          </a:p>
          <a:p>
            <a:r>
              <a:rPr lang="en-US" altLang="zh-CN" dirty="0"/>
              <a:t>Second, the diversity of sensor models and usage scenarios leads to the need for labeled data under various conditions in order to obtain a generalized model.</a:t>
            </a:r>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9</a:t>
            </a:fld>
            <a:endParaRPr kumimoji="1" lang="zh-CN" altLang="en-US"/>
          </a:p>
        </p:txBody>
      </p:sp>
    </p:spTree>
    <p:extLst>
      <p:ext uri="{BB962C8B-B14F-4D97-AF65-F5344CB8AC3E}">
        <p14:creationId xmlns:p14="http://schemas.microsoft.com/office/powerpoint/2010/main" val="457275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D8CDC32-572D-47A1-BA45-FD1522B5CEA1}"/>
              </a:ext>
            </a:extLst>
          </p:cNvPr>
          <p:cNvGrpSpPr/>
          <p:nvPr userDrawn="1"/>
        </p:nvGrpSpPr>
        <p:grpSpPr>
          <a:xfrm>
            <a:off x="599226" y="1732459"/>
            <a:ext cx="10993549" cy="1907212"/>
            <a:chOff x="599225" y="1732459"/>
            <a:chExt cx="10993549" cy="1907212"/>
          </a:xfrm>
        </p:grpSpPr>
        <p:sp>
          <p:nvSpPr>
            <p:cNvPr id="22" name="矩形 21">
              <a:extLst>
                <a:ext uri="{FF2B5EF4-FFF2-40B4-BE49-F238E27FC236}">
                  <a16:creationId xmlns:a16="http://schemas.microsoft.com/office/drawing/2014/main" id="{47A9D506-C91D-DF44-8641-48F37CD3C15A}"/>
                </a:ext>
              </a:extLst>
            </p:cNvPr>
            <p:cNvSpPr/>
            <p:nvPr userDrawn="1"/>
          </p:nvSpPr>
          <p:spPr>
            <a:xfrm>
              <a:off x="599225" y="1736370"/>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0C216EDB-A291-4C86-911A-A3F95FDC0CF3}"/>
                </a:ext>
              </a:extLst>
            </p:cNvPr>
            <p:cNvSpPr/>
            <p:nvPr userDrawn="1"/>
          </p:nvSpPr>
          <p:spPr>
            <a:xfrm>
              <a:off x="599225" y="1732459"/>
              <a:ext cx="489346" cy="79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13" name="Subtitle 2">
            <a:extLst>
              <a:ext uri="{FF2B5EF4-FFF2-40B4-BE49-F238E27FC236}">
                <a16:creationId xmlns:a16="http://schemas.microsoft.com/office/drawing/2014/main" id="{103A73B5-4CCB-264A-803E-B46FEDFF9626}"/>
              </a:ext>
            </a:extLst>
          </p:cNvPr>
          <p:cNvSpPr>
            <a:spLocks noGrp="1"/>
          </p:cNvSpPr>
          <p:nvPr>
            <p:ph type="subTitle" idx="1"/>
          </p:nvPr>
        </p:nvSpPr>
        <p:spPr>
          <a:xfrm>
            <a:off x="1221831" y="3819054"/>
            <a:ext cx="9748337" cy="1340999"/>
          </a:xfrm>
        </p:spPr>
        <p:txBody>
          <a:bodyPr anchor="t">
            <a:normAutofit/>
          </a:bodyPr>
          <a:lstStyle>
            <a:lvl1pPr marL="0" indent="0" algn="ctr">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endParaRPr lang="en-US" dirty="0"/>
          </a:p>
        </p:txBody>
      </p:sp>
      <p:sp>
        <p:nvSpPr>
          <p:cNvPr id="2" name="日期占位符 1">
            <a:extLst>
              <a:ext uri="{FF2B5EF4-FFF2-40B4-BE49-F238E27FC236}">
                <a16:creationId xmlns:a16="http://schemas.microsoft.com/office/drawing/2014/main" id="{1EFB8BDD-FC0A-384D-B32A-D2CC0933A7E8}"/>
              </a:ext>
            </a:extLst>
          </p:cNvPr>
          <p:cNvSpPr>
            <a:spLocks noGrp="1"/>
          </p:cNvSpPr>
          <p:nvPr>
            <p:ph type="dt" sz="half" idx="10"/>
          </p:nvPr>
        </p:nvSpPr>
        <p:spPr/>
        <p:txBody>
          <a:bodyPr/>
          <a:lstStyle/>
          <a:p>
            <a:fld id="{37321A69-EFF5-49CC-8EDA-FF74D9CCF54C}" type="datetime1">
              <a:rPr kumimoji="1" lang="zh-CN" altLang="en-US" smtClean="0"/>
              <a:t>2023/6/17</a:t>
            </a:fld>
            <a:endParaRPr kumimoji="1" lang="zh-CN" altLang="en-US"/>
          </a:p>
        </p:txBody>
      </p:sp>
      <p:sp>
        <p:nvSpPr>
          <p:cNvPr id="3" name="页脚占位符 2">
            <a:extLst>
              <a:ext uri="{FF2B5EF4-FFF2-40B4-BE49-F238E27FC236}">
                <a16:creationId xmlns:a16="http://schemas.microsoft.com/office/drawing/2014/main" id="{84A11234-2E12-B147-A4FF-3B49897981CE}"/>
              </a:ext>
            </a:extLst>
          </p:cNvPr>
          <p:cNvSpPr>
            <a:spLocks noGrp="1"/>
          </p:cNvSpPr>
          <p:nvPr>
            <p:ph type="ftr" sz="quarter" idx="11"/>
          </p:nvPr>
        </p:nvSpPr>
        <p:spPr/>
        <p:txBody>
          <a:bodyPr/>
          <a:lstStyle/>
          <a:p>
            <a:endParaRPr kumimoji="1" lang="zh-CN" altLang="en-US" dirty="0"/>
          </a:p>
        </p:txBody>
      </p:sp>
      <p:sp>
        <p:nvSpPr>
          <p:cNvPr id="7" name="灯片编号占位符 6">
            <a:extLst>
              <a:ext uri="{FF2B5EF4-FFF2-40B4-BE49-F238E27FC236}">
                <a16:creationId xmlns:a16="http://schemas.microsoft.com/office/drawing/2014/main" id="{5EFFF194-7BE9-7440-90F5-0BA3D1B448B8}"/>
              </a:ext>
            </a:extLst>
          </p:cNvPr>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
        <p:nvSpPr>
          <p:cNvPr id="6" name="标题 5">
            <a:extLst>
              <a:ext uri="{FF2B5EF4-FFF2-40B4-BE49-F238E27FC236}">
                <a16:creationId xmlns:a16="http://schemas.microsoft.com/office/drawing/2014/main" id="{030AE285-88AF-E941-9028-A7F40F9D5028}"/>
              </a:ext>
            </a:extLst>
          </p:cNvPr>
          <p:cNvSpPr>
            <a:spLocks noGrp="1"/>
          </p:cNvSpPr>
          <p:nvPr>
            <p:ph type="title"/>
          </p:nvPr>
        </p:nvSpPr>
        <p:spPr>
          <a:xfrm>
            <a:off x="1221831" y="2028083"/>
            <a:ext cx="9748800" cy="1317600"/>
          </a:xfrm>
        </p:spPr>
        <p:txBody>
          <a:bodyPr>
            <a:normAutofit/>
          </a:bodyPr>
          <a:lstStyle>
            <a:lvl1pPr algn="ctr">
              <a:defRPr sz="4000"/>
            </a:lvl1pPr>
          </a:lstStyle>
          <a:p>
            <a:r>
              <a:rPr kumimoji="1" lang="zh-CN" altLang="en-US" dirty="0"/>
              <a:t>单击此处编辑母版标题样式</a:t>
            </a:r>
          </a:p>
        </p:txBody>
      </p:sp>
    </p:spTree>
    <p:extLst>
      <p:ext uri="{BB962C8B-B14F-4D97-AF65-F5344CB8AC3E}">
        <p14:creationId xmlns:p14="http://schemas.microsoft.com/office/powerpoint/2010/main" val="93499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395677"/>
            <a:ext cx="11029616" cy="566738"/>
          </a:xfrm>
          <a:prstGeom prst="rect">
            <a:avLst/>
          </a:prstGeom>
        </p:spPr>
        <p:txBody>
          <a:bodyPr anchor="b">
            <a:normAutofit/>
          </a:bodyPr>
          <a:lstStyle>
            <a:lvl1pPr algn="l">
              <a:defRPr sz="2400" b="0">
                <a:solidFill>
                  <a:schemeClr val="accent1"/>
                </a:solidFill>
              </a:defRPr>
            </a:lvl1pPr>
          </a:lstStyle>
          <a:p>
            <a:r>
              <a:rPr lang="zh-CN" altLang="en-US" dirty="0"/>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3" y="4962417"/>
            <a:ext cx="11029617" cy="598671"/>
          </a:xfrm>
        </p:spPr>
        <p:txBody>
          <a:bodyPr>
            <a:normAutofit/>
          </a:bodyPr>
          <a:lstStyle>
            <a:lvl1pPr marL="0" indent="0">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p>
            <a:fld id="{660CAF83-BB88-44CF-AF0A-26FC55874BFD}" type="datetime1">
              <a:rPr kumimoji="1" lang="zh-CN" altLang="en-US" smtClean="0"/>
              <a:t>2023/6/17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Tree>
    <p:extLst>
      <p:ext uri="{BB962C8B-B14F-4D97-AF65-F5344CB8AC3E}">
        <p14:creationId xmlns:p14="http://schemas.microsoft.com/office/powerpoint/2010/main" val="2979797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E4DA2AC-9FF9-42A6-8D87-39BED26EE5D6}" type="datetime1">
              <a:rPr kumimoji="1" lang="zh-CN" altLang="en-US" smtClean="0"/>
              <a:t>2023/6/17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
        <p:nvSpPr>
          <p:cNvPr id="2" name="标题 1">
            <a:extLst>
              <a:ext uri="{FF2B5EF4-FFF2-40B4-BE49-F238E27FC236}">
                <a16:creationId xmlns:a16="http://schemas.microsoft.com/office/drawing/2014/main" id="{FD92ADC6-CE60-BE46-B46D-E72C08A66F9E}"/>
              </a:ext>
            </a:extLst>
          </p:cNvPr>
          <p:cNvSpPr>
            <a:spLocks noGrp="1"/>
          </p:cNvSpPr>
          <p:nvPr>
            <p:ph type="title"/>
          </p:nvPr>
        </p:nvSpPr>
        <p:spPr/>
        <p:txBody>
          <a:bodyPr/>
          <a:lstStyle/>
          <a:p>
            <a:r>
              <a:rPr kumimoji="1" lang="zh-CN" altLang="en-US" dirty="0"/>
              <a:t>单击此处编辑母版标题样式</a:t>
            </a:r>
          </a:p>
        </p:txBody>
      </p:sp>
    </p:spTree>
    <p:extLst>
      <p:ext uri="{BB962C8B-B14F-4D97-AF65-F5344CB8AC3E}">
        <p14:creationId xmlns:p14="http://schemas.microsoft.com/office/powerpoint/2010/main" val="42276918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竖排标题与文本">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5BC0A53C-150C-A541-93A8-A5B4C7EFDD96}"/>
              </a:ext>
            </a:extLst>
          </p:cNvPr>
          <p:cNvSpPr>
            <a:spLocks noChangeAspect="1"/>
          </p:cNvSpPr>
          <p:nvPr userDrawn="1"/>
        </p:nvSpPr>
        <p:spPr>
          <a:xfrm>
            <a:off x="8884030" y="675726"/>
            <a:ext cx="88976"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a:extLst>
              <a:ext uri="{FF2B5EF4-FFF2-40B4-BE49-F238E27FC236}">
                <a16:creationId xmlns:a16="http://schemas.microsoft.com/office/drawing/2014/main" id="{9D3F700B-2D07-A448-9622-360F28D96C56}"/>
              </a:ext>
            </a:extLst>
          </p:cNvPr>
          <p:cNvSpPr>
            <a:spLocks noGrp="1"/>
          </p:cNvSpPr>
          <p:nvPr>
            <p:ph type="title" orient="vert"/>
          </p:nvPr>
        </p:nvSpPr>
        <p:spPr>
          <a:xfrm>
            <a:off x="9169649" y="675726"/>
            <a:ext cx="1899496" cy="5183073"/>
          </a:xfrm>
          <a:prstGeom prst="rect">
            <a:avLst/>
          </a:prstGeom>
        </p:spPr>
        <p:txBody>
          <a:bodyPr vert="eaVert" anchor="b"/>
          <a:lstStyle/>
          <a:p>
            <a:r>
              <a:rPr lang="zh-CN" altLang="en-US" dirty="0"/>
              <a:t>单击此处编辑母版标题样式</a:t>
            </a:r>
            <a:endParaRPr lang="en-US" dirty="0"/>
          </a:p>
        </p:txBody>
      </p:sp>
      <p:sp>
        <p:nvSpPr>
          <p:cNvPr id="12" name="Vertical Text Placeholder 2">
            <a:extLst>
              <a:ext uri="{FF2B5EF4-FFF2-40B4-BE49-F238E27FC236}">
                <a16:creationId xmlns:a16="http://schemas.microsoft.com/office/drawing/2014/main" id="{5F0B6C42-B8E7-1C45-A053-18F7FE5B2B9E}"/>
              </a:ext>
            </a:extLst>
          </p:cNvPr>
          <p:cNvSpPr>
            <a:spLocks noGrp="1"/>
          </p:cNvSpPr>
          <p:nvPr>
            <p:ph type="body" orient="vert" idx="1"/>
          </p:nvPr>
        </p:nvSpPr>
        <p:spPr>
          <a:xfrm>
            <a:off x="774923" y="675726"/>
            <a:ext cx="7791611" cy="5183073"/>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a:extLst>
              <a:ext uri="{FF2B5EF4-FFF2-40B4-BE49-F238E27FC236}">
                <a16:creationId xmlns:a16="http://schemas.microsoft.com/office/drawing/2014/main" id="{1EC89D33-28DC-B746-AE7D-E6085CC305CC}"/>
              </a:ext>
            </a:extLst>
          </p:cNvPr>
          <p:cNvSpPr>
            <a:spLocks noGrp="1"/>
          </p:cNvSpPr>
          <p:nvPr>
            <p:ph type="dt" sz="half" idx="10"/>
          </p:nvPr>
        </p:nvSpPr>
        <p:spPr/>
        <p:txBody>
          <a:bodyPr/>
          <a:lstStyle/>
          <a:p>
            <a:fld id="{C7314B40-5658-4990-8464-45F8A33C4907}" type="datetime1">
              <a:rPr kumimoji="1" lang="zh-CN" altLang="en-US" smtClean="0"/>
              <a:t>2023/6/17</a:t>
            </a:fld>
            <a:endParaRPr kumimoji="1" lang="zh-CN" altLang="en-US"/>
          </a:p>
        </p:txBody>
      </p:sp>
      <p:sp>
        <p:nvSpPr>
          <p:cNvPr id="3" name="页脚占位符 2">
            <a:extLst>
              <a:ext uri="{FF2B5EF4-FFF2-40B4-BE49-F238E27FC236}">
                <a16:creationId xmlns:a16="http://schemas.microsoft.com/office/drawing/2014/main" id="{3EE1EF53-0E9B-E243-B4F1-B1C7F0BD2A8C}"/>
              </a:ext>
            </a:extLst>
          </p:cNvPr>
          <p:cNvSpPr>
            <a:spLocks noGrp="1"/>
          </p:cNvSpPr>
          <p:nvPr>
            <p:ph type="ftr" sz="quarter" idx="1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F03DA247-823F-034B-AEC0-494674B6040C}"/>
              </a:ext>
            </a:extLst>
          </p:cNvPr>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Tree>
    <p:extLst>
      <p:ext uri="{BB962C8B-B14F-4D97-AF65-F5344CB8AC3E}">
        <p14:creationId xmlns:p14="http://schemas.microsoft.com/office/powerpoint/2010/main" val="2794944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3377" y="2180498"/>
            <a:ext cx="10521387" cy="3678303"/>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10" name="标题 9">
            <a:extLst>
              <a:ext uri="{FF2B5EF4-FFF2-40B4-BE49-F238E27FC236}">
                <a16:creationId xmlns:a16="http://schemas.microsoft.com/office/drawing/2014/main" id="{B3414000-0475-7845-9508-337FFFC1B7E8}"/>
              </a:ext>
            </a:extLst>
          </p:cNvPr>
          <p:cNvSpPr>
            <a:spLocks noGrp="1"/>
          </p:cNvSpPr>
          <p:nvPr>
            <p:ph type="title"/>
          </p:nvPr>
        </p:nvSpPr>
        <p:spPr/>
        <p:txBody>
          <a:bodyPr/>
          <a:lstStyle/>
          <a:p>
            <a:r>
              <a:rPr kumimoji="1" lang="zh-CN" altLang="en-US" dirty="0"/>
              <a:t>单击此处编辑母版标题样式</a:t>
            </a:r>
          </a:p>
        </p:txBody>
      </p:sp>
      <p:pic>
        <p:nvPicPr>
          <p:cNvPr id="4" name="Picture 2" descr="图片">
            <a:extLst>
              <a:ext uri="{FF2B5EF4-FFF2-40B4-BE49-F238E27FC236}">
                <a16:creationId xmlns:a16="http://schemas.microsoft.com/office/drawing/2014/main" id="{C563D197-6708-A30C-C40A-2B4CC9CDBB2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049212" y="6179270"/>
            <a:ext cx="3142788" cy="58436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连接符 7">
            <a:extLst>
              <a:ext uri="{FF2B5EF4-FFF2-40B4-BE49-F238E27FC236}">
                <a16:creationId xmlns:a16="http://schemas.microsoft.com/office/drawing/2014/main" id="{BD4BA5D4-DF82-372C-B1DB-C4E5275EC4D1}"/>
              </a:ext>
            </a:extLst>
          </p:cNvPr>
          <p:cNvCxnSpPr>
            <a:cxnSpLocks/>
          </p:cNvCxnSpPr>
          <p:nvPr userDrawn="1"/>
        </p:nvCxnSpPr>
        <p:spPr>
          <a:xfrm>
            <a:off x="49237" y="1432560"/>
            <a:ext cx="12093526" cy="0"/>
          </a:xfrm>
          <a:prstGeom prst="line">
            <a:avLst/>
          </a:prstGeom>
          <a:ln w="63500">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6" name="日期占位符 15">
            <a:extLst>
              <a:ext uri="{FF2B5EF4-FFF2-40B4-BE49-F238E27FC236}">
                <a16:creationId xmlns:a16="http://schemas.microsoft.com/office/drawing/2014/main" id="{949BE1EA-D265-E459-0006-4EA0DF1E2521}"/>
              </a:ext>
            </a:extLst>
          </p:cNvPr>
          <p:cNvSpPr>
            <a:spLocks noGrp="1"/>
          </p:cNvSpPr>
          <p:nvPr>
            <p:ph type="dt" sz="half" idx="10"/>
          </p:nvPr>
        </p:nvSpPr>
        <p:spPr>
          <a:xfrm>
            <a:off x="49237" y="6288888"/>
            <a:ext cx="1100690" cy="365125"/>
          </a:xfrm>
        </p:spPr>
        <p:txBody>
          <a:bodyPr/>
          <a:lstStyle>
            <a:lvl1pPr algn="ctr">
              <a:defRPr sz="1400">
                <a:solidFill>
                  <a:schemeClr val="bg1">
                    <a:lumMod val="50000"/>
                  </a:schemeClr>
                </a:solidFill>
                <a:latin typeface="Calibri" panose="020F0502020204030204" pitchFamily="34" charset="0"/>
                <a:cs typeface="Calibri" panose="020F0502020204030204" pitchFamily="34" charset="0"/>
              </a:defRPr>
            </a:lvl1pPr>
          </a:lstStyle>
          <a:p>
            <a:fld id="{7A3DDCCE-E8D1-4718-9412-BC86A3776ACB}" type="datetime1">
              <a:rPr kumimoji="1" lang="zh-CN" altLang="en-US" smtClean="0"/>
              <a:pPr/>
              <a:t>2023/6/17</a:t>
            </a:fld>
            <a:endParaRPr kumimoji="1" lang="zh-CN" altLang="en-US"/>
          </a:p>
        </p:txBody>
      </p:sp>
      <p:sp>
        <p:nvSpPr>
          <p:cNvPr id="18" name="灯片编号占位符 17">
            <a:extLst>
              <a:ext uri="{FF2B5EF4-FFF2-40B4-BE49-F238E27FC236}">
                <a16:creationId xmlns:a16="http://schemas.microsoft.com/office/drawing/2014/main" id="{5FFDA0B4-AAEF-3C0F-D09C-EC2F4AC21AF9}"/>
              </a:ext>
            </a:extLst>
          </p:cNvPr>
          <p:cNvSpPr>
            <a:spLocks noGrp="1"/>
          </p:cNvSpPr>
          <p:nvPr>
            <p:ph type="sldNum" sz="quarter" idx="12"/>
          </p:nvPr>
        </p:nvSpPr>
        <p:spPr>
          <a:xfrm>
            <a:off x="5193874" y="6288888"/>
            <a:ext cx="1203271" cy="365125"/>
          </a:xfrm>
        </p:spPr>
        <p:txBody>
          <a:bodyPr/>
          <a:lstStyle>
            <a:lvl1pPr algn="ctr">
              <a:defRPr sz="1400">
                <a:solidFill>
                  <a:schemeClr val="bg1">
                    <a:lumMod val="50000"/>
                  </a:schemeClr>
                </a:solidFill>
                <a:latin typeface="Calibri" panose="020F0502020204030204" pitchFamily="34" charset="0"/>
                <a:cs typeface="Calibri" panose="020F0502020204030204" pitchFamily="34" charset="0"/>
              </a:defRPr>
            </a:lvl1pPr>
          </a:lstStyle>
          <a:p>
            <a:fld id="{977BA8E6-E826-B147-AA17-E3D76A29629C}" type="slidenum">
              <a:rPr kumimoji="1" lang="zh-CN" altLang="en-US" smtClean="0"/>
              <a:pPr/>
              <a:t>‹#›</a:t>
            </a:fld>
            <a:endParaRPr kumimoji="1" lang="zh-CN" altLang="en-US"/>
          </a:p>
        </p:txBody>
      </p:sp>
    </p:spTree>
    <p:extLst>
      <p:ext uri="{BB962C8B-B14F-4D97-AF65-F5344CB8AC3E}">
        <p14:creationId xmlns:p14="http://schemas.microsoft.com/office/powerpoint/2010/main" val="3409904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26727754-C851-C341-8EC8-C90F9BC75713}"/>
              </a:ext>
            </a:extLst>
          </p:cNvPr>
          <p:cNvSpPr>
            <a:spLocks noGrp="1"/>
          </p:cNvSpPr>
          <p:nvPr>
            <p:ph idx="1"/>
          </p:nvPr>
        </p:nvSpPr>
        <p:spPr>
          <a:xfrm>
            <a:off x="1687285" y="2329543"/>
            <a:ext cx="9923523" cy="3391101"/>
          </a:xfrm>
        </p:spPr>
        <p:txBody>
          <a:bodyPr anchor="t">
            <a:normAutofit/>
          </a:bodyPr>
          <a:lstStyle>
            <a:lvl1pPr algn="l">
              <a:defRPr sz="2800"/>
            </a:lvl1pPr>
            <a:lvl2pPr algn="l">
              <a:defRPr sz="2400"/>
            </a:lvl2pPr>
            <a:lvl3pPr algn="l">
              <a:defRPr sz="2000"/>
            </a:lvl3pPr>
            <a:lvl4pPr algn="l">
              <a:defRPr sz="1800"/>
            </a:lvl4pPr>
            <a:lvl5pPr algn="l">
              <a:defRPr sz="18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13" name="Date Placeholder 3">
            <a:extLst>
              <a:ext uri="{FF2B5EF4-FFF2-40B4-BE49-F238E27FC236}">
                <a16:creationId xmlns:a16="http://schemas.microsoft.com/office/drawing/2014/main" id="{83F81271-2815-9B4A-9DE1-54434A60C989}"/>
              </a:ext>
            </a:extLst>
          </p:cNvPr>
          <p:cNvSpPr>
            <a:spLocks noGrp="1"/>
          </p:cNvSpPr>
          <p:nvPr>
            <p:ph type="dt" sz="half" idx="10"/>
          </p:nvPr>
        </p:nvSpPr>
        <p:spPr>
          <a:xfrm>
            <a:off x="7605951" y="5597317"/>
            <a:ext cx="2844799" cy="365125"/>
          </a:xfrm>
        </p:spPr>
        <p:txBody>
          <a:bodyPr/>
          <a:lstStyle/>
          <a:p>
            <a:fld id="{1E14EA3D-049C-4D24-BE17-28D7C2072B0E}" type="datetime1">
              <a:rPr kumimoji="1" lang="zh-CN" altLang="en-US" smtClean="0"/>
              <a:t>2023/6/17</a:t>
            </a:fld>
            <a:endParaRPr kumimoji="1" lang="zh-CN" altLang="en-US"/>
          </a:p>
        </p:txBody>
      </p:sp>
      <p:sp>
        <p:nvSpPr>
          <p:cNvPr id="16" name="Footer Placeholder 4">
            <a:extLst>
              <a:ext uri="{FF2B5EF4-FFF2-40B4-BE49-F238E27FC236}">
                <a16:creationId xmlns:a16="http://schemas.microsoft.com/office/drawing/2014/main" id="{A57A6457-265E-454A-8DEA-AC0A1AAC3647}"/>
              </a:ext>
            </a:extLst>
          </p:cNvPr>
          <p:cNvSpPr>
            <a:spLocks noGrp="1"/>
          </p:cNvSpPr>
          <p:nvPr>
            <p:ph type="ftr" sz="quarter" idx="11"/>
          </p:nvPr>
        </p:nvSpPr>
        <p:spPr>
          <a:xfrm>
            <a:off x="1687285" y="5592991"/>
            <a:ext cx="5811116" cy="365125"/>
          </a:xfrm>
        </p:spPr>
        <p:txBody>
          <a:bodyPr/>
          <a:lstStyle/>
          <a:p>
            <a:endParaRPr kumimoji="1" lang="zh-CN" altLang="en-US" dirty="0"/>
          </a:p>
        </p:txBody>
      </p:sp>
      <p:sp>
        <p:nvSpPr>
          <p:cNvPr id="17" name="Slide Number Placeholder 5">
            <a:extLst>
              <a:ext uri="{FF2B5EF4-FFF2-40B4-BE49-F238E27FC236}">
                <a16:creationId xmlns:a16="http://schemas.microsoft.com/office/drawing/2014/main" id="{17055F7E-60B7-6A43-A3E4-C6F9DC89FA56}"/>
              </a:ext>
            </a:extLst>
          </p:cNvPr>
          <p:cNvSpPr>
            <a:spLocks noGrp="1"/>
          </p:cNvSpPr>
          <p:nvPr>
            <p:ph type="sldNum" sz="quarter" idx="12"/>
          </p:nvPr>
        </p:nvSpPr>
        <p:spPr>
          <a:xfrm>
            <a:off x="10558300" y="5597317"/>
            <a:ext cx="1052508" cy="365125"/>
          </a:xfrm>
        </p:spPr>
        <p:txBody>
          <a:bodyPr/>
          <a:lstStyle/>
          <a:p>
            <a:fld id="{977BA8E6-E826-B147-AA17-E3D76A29629C}" type="slidenum">
              <a:rPr kumimoji="1" lang="zh-CN" altLang="en-US" smtClean="0"/>
              <a:t>‹#›</a:t>
            </a:fld>
            <a:endParaRPr kumimoji="1" lang="zh-CN" altLang="en-US"/>
          </a:p>
        </p:txBody>
      </p:sp>
      <p:sp>
        <p:nvSpPr>
          <p:cNvPr id="18" name="Title 1">
            <a:extLst>
              <a:ext uri="{FF2B5EF4-FFF2-40B4-BE49-F238E27FC236}">
                <a16:creationId xmlns:a16="http://schemas.microsoft.com/office/drawing/2014/main" id="{4D989D6D-F1B5-F54E-813A-CCB6A463D717}"/>
              </a:ext>
            </a:extLst>
          </p:cNvPr>
          <p:cNvSpPr>
            <a:spLocks noGrp="1"/>
          </p:cNvSpPr>
          <p:nvPr>
            <p:ph type="title"/>
          </p:nvPr>
        </p:nvSpPr>
        <p:spPr>
          <a:xfrm>
            <a:off x="1687285" y="865998"/>
            <a:ext cx="9923522" cy="1351451"/>
          </a:xfrm>
          <a:prstGeom prst="rect">
            <a:avLst/>
          </a:prstGeom>
        </p:spPr>
        <p:txBody>
          <a:bodyPr anchor="ctr">
            <a:normAutofit/>
          </a:bodyPr>
          <a:lstStyle>
            <a:lvl1pPr algn="l">
              <a:defRPr sz="3200"/>
            </a:lvl1pPr>
          </a:lstStyle>
          <a:p>
            <a:r>
              <a:rPr lang="zh-CN" altLang="en-US" dirty="0"/>
              <a:t>单击此处编辑母版标题样式</a:t>
            </a:r>
            <a:endParaRPr lang="en-US" dirty="0"/>
          </a:p>
        </p:txBody>
      </p:sp>
      <p:sp>
        <p:nvSpPr>
          <p:cNvPr id="21" name="Rectangle 8">
            <a:extLst>
              <a:ext uri="{FF2B5EF4-FFF2-40B4-BE49-F238E27FC236}">
                <a16:creationId xmlns:a16="http://schemas.microsoft.com/office/drawing/2014/main" id="{23D49990-DD79-AF4A-809C-C7A68D94B066}"/>
              </a:ext>
            </a:extLst>
          </p:cNvPr>
          <p:cNvSpPr/>
          <p:nvPr userDrawn="1"/>
        </p:nvSpPr>
        <p:spPr>
          <a:xfrm>
            <a:off x="695915" y="678673"/>
            <a:ext cx="360000" cy="583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矩形 11">
            <a:extLst>
              <a:ext uri="{FF2B5EF4-FFF2-40B4-BE49-F238E27FC236}">
                <a16:creationId xmlns:a16="http://schemas.microsoft.com/office/drawing/2014/main" id="{43727A51-3FBC-4883-9957-A794F7F65BF9}"/>
              </a:ext>
            </a:extLst>
          </p:cNvPr>
          <p:cNvSpPr/>
          <p:nvPr userDrawn="1"/>
        </p:nvSpPr>
        <p:spPr>
          <a:xfrm>
            <a:off x="695915" y="1261873"/>
            <a:ext cx="360000" cy="49174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996159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A6CC6FD-0536-1042-94FB-7B29BCD323E4}"/>
              </a:ext>
            </a:extLst>
          </p:cNvPr>
          <p:cNvGrpSpPr/>
          <p:nvPr userDrawn="1"/>
        </p:nvGrpSpPr>
        <p:grpSpPr>
          <a:xfrm>
            <a:off x="599225" y="1736370"/>
            <a:ext cx="10993549" cy="1903301"/>
            <a:chOff x="599225" y="1921565"/>
            <a:chExt cx="10993549" cy="1903301"/>
          </a:xfrm>
        </p:grpSpPr>
        <p:sp>
          <p:nvSpPr>
            <p:cNvPr id="10" name="矩形 9">
              <a:extLst>
                <a:ext uri="{FF2B5EF4-FFF2-40B4-BE49-F238E27FC236}">
                  <a16:creationId xmlns:a16="http://schemas.microsoft.com/office/drawing/2014/main" id="{4BB59113-F03A-6147-A467-92DB82160BCD}"/>
                </a:ext>
              </a:extLst>
            </p:cNvPr>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7C3E5866-268A-1A4A-BD63-7247C0C32E7C}"/>
                </a:ext>
              </a:extLst>
            </p:cNvPr>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7" name="日期占位符 10">
            <a:extLst>
              <a:ext uri="{FF2B5EF4-FFF2-40B4-BE49-F238E27FC236}">
                <a16:creationId xmlns:a16="http://schemas.microsoft.com/office/drawing/2014/main" id="{2D4038F2-9086-4849-856C-3F44B96DA1AE}"/>
              </a:ext>
            </a:extLst>
          </p:cNvPr>
          <p:cNvSpPr>
            <a:spLocks noGrp="1"/>
          </p:cNvSpPr>
          <p:nvPr>
            <p:ph type="dt" sz="half" idx="10"/>
          </p:nvPr>
        </p:nvSpPr>
        <p:spPr>
          <a:xfrm>
            <a:off x="7523545" y="5597323"/>
            <a:ext cx="2523280" cy="365125"/>
          </a:xfrm>
        </p:spPr>
        <p:txBody>
          <a:bodyPr/>
          <a:lstStyle/>
          <a:p>
            <a:fld id="{06D483D0-37BB-4E11-8174-0E1357C65A95}" type="datetime1">
              <a:rPr kumimoji="1" lang="zh-CN" altLang="en-US" smtClean="0"/>
              <a:t>2023/6/17</a:t>
            </a:fld>
            <a:endParaRPr kumimoji="1" lang="zh-CN" altLang="en-US"/>
          </a:p>
        </p:txBody>
      </p:sp>
      <p:sp>
        <p:nvSpPr>
          <p:cNvPr id="28" name="页脚占位符 11">
            <a:extLst>
              <a:ext uri="{FF2B5EF4-FFF2-40B4-BE49-F238E27FC236}">
                <a16:creationId xmlns:a16="http://schemas.microsoft.com/office/drawing/2014/main" id="{0ED79189-463D-A34A-93FE-02DAF3CA4425}"/>
              </a:ext>
            </a:extLst>
          </p:cNvPr>
          <p:cNvSpPr>
            <a:spLocks noGrp="1"/>
          </p:cNvSpPr>
          <p:nvPr>
            <p:ph type="ftr" sz="quarter" idx="11"/>
          </p:nvPr>
        </p:nvSpPr>
        <p:spPr>
          <a:xfrm>
            <a:off x="833377" y="5592997"/>
            <a:ext cx="6585500" cy="365125"/>
          </a:xfrm>
        </p:spPr>
        <p:txBody>
          <a:bodyPr/>
          <a:lstStyle/>
          <a:p>
            <a:endParaRPr kumimoji="1" lang="zh-CN" altLang="en-US" dirty="0"/>
          </a:p>
        </p:txBody>
      </p:sp>
      <p:sp>
        <p:nvSpPr>
          <p:cNvPr id="29" name="灯片编号占位符 12">
            <a:extLst>
              <a:ext uri="{FF2B5EF4-FFF2-40B4-BE49-F238E27FC236}">
                <a16:creationId xmlns:a16="http://schemas.microsoft.com/office/drawing/2014/main" id="{81D88334-B4F7-F340-8AA4-0865A0C0CF25}"/>
              </a:ext>
            </a:extLst>
          </p:cNvPr>
          <p:cNvSpPr>
            <a:spLocks noGrp="1"/>
          </p:cNvSpPr>
          <p:nvPr>
            <p:ph type="sldNum" sz="quarter" idx="12"/>
          </p:nvPr>
        </p:nvSpPr>
        <p:spPr>
          <a:xfrm>
            <a:off x="10151493" y="5597323"/>
            <a:ext cx="1203271" cy="365125"/>
          </a:xfrm>
        </p:spPr>
        <p:txBody>
          <a:bodyPr/>
          <a:lstStyle/>
          <a:p>
            <a:fld id="{977BA8E6-E826-B147-AA17-E3D76A29629C}" type="slidenum">
              <a:rPr kumimoji="1" lang="zh-CN" altLang="en-US" smtClean="0"/>
              <a:t>‹#›</a:t>
            </a:fld>
            <a:endParaRPr kumimoji="1" lang="zh-CN" altLang="en-US"/>
          </a:p>
        </p:txBody>
      </p:sp>
      <p:sp>
        <p:nvSpPr>
          <p:cNvPr id="2" name="标题 1">
            <a:extLst>
              <a:ext uri="{FF2B5EF4-FFF2-40B4-BE49-F238E27FC236}">
                <a16:creationId xmlns:a16="http://schemas.microsoft.com/office/drawing/2014/main" id="{002FBCA2-8AC8-4B46-8CCD-69EDADC02DD7}"/>
              </a:ext>
            </a:extLst>
          </p:cNvPr>
          <p:cNvSpPr>
            <a:spLocks noGrp="1"/>
          </p:cNvSpPr>
          <p:nvPr>
            <p:ph type="title"/>
          </p:nvPr>
        </p:nvSpPr>
        <p:spPr>
          <a:xfrm>
            <a:off x="963167" y="2022534"/>
            <a:ext cx="10267200" cy="1382400"/>
          </a:xfrm>
        </p:spPr>
        <p:txBody>
          <a:bodyPr>
            <a:normAutofit/>
          </a:bodyPr>
          <a:lstStyle>
            <a:lvl1pPr>
              <a:defRPr sz="3600"/>
            </a:lvl1pPr>
          </a:lstStyle>
          <a:p>
            <a:r>
              <a:rPr kumimoji="1" lang="zh-CN" altLang="en-US" dirty="0"/>
              <a:t>单击此处编辑母版标题样式</a:t>
            </a:r>
          </a:p>
        </p:txBody>
      </p:sp>
      <p:sp>
        <p:nvSpPr>
          <p:cNvPr id="14" name="Subtitle 2">
            <a:extLst>
              <a:ext uri="{FF2B5EF4-FFF2-40B4-BE49-F238E27FC236}">
                <a16:creationId xmlns:a16="http://schemas.microsoft.com/office/drawing/2014/main" id="{CC752BD4-8A44-D64D-B845-986E21B7DCC5}"/>
              </a:ext>
            </a:extLst>
          </p:cNvPr>
          <p:cNvSpPr>
            <a:spLocks noGrp="1"/>
          </p:cNvSpPr>
          <p:nvPr>
            <p:ph type="subTitle" idx="1"/>
          </p:nvPr>
        </p:nvSpPr>
        <p:spPr>
          <a:xfrm>
            <a:off x="963167" y="3819054"/>
            <a:ext cx="10265664" cy="1340999"/>
          </a:xfr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endParaRPr lang="en-US" dirty="0"/>
          </a:p>
        </p:txBody>
      </p:sp>
    </p:spTree>
    <p:extLst>
      <p:ext uri="{BB962C8B-B14F-4D97-AF65-F5344CB8AC3E}">
        <p14:creationId xmlns:p14="http://schemas.microsoft.com/office/powerpoint/2010/main" val="2282667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2228004"/>
            <a:ext cx="5422391" cy="3633047"/>
          </a:xfrm>
        </p:spPr>
        <p:txBody>
          <a:bodyPr>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Content Placeholder 3"/>
          <p:cNvSpPr>
            <a:spLocks noGrp="1"/>
          </p:cNvSpPr>
          <p:nvPr>
            <p:ph sz="half" idx="2"/>
          </p:nvPr>
        </p:nvSpPr>
        <p:spPr>
          <a:xfrm>
            <a:off x="6188417" y="2228004"/>
            <a:ext cx="5422392" cy="3633047"/>
          </a:xfrm>
        </p:spPr>
        <p:txBody>
          <a:bodyPr>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Date Placeholder 4"/>
          <p:cNvSpPr>
            <a:spLocks noGrp="1"/>
          </p:cNvSpPr>
          <p:nvPr>
            <p:ph type="dt" sz="half" idx="10"/>
          </p:nvPr>
        </p:nvSpPr>
        <p:spPr/>
        <p:txBody>
          <a:bodyPr/>
          <a:lstStyle/>
          <a:p>
            <a:fld id="{B81E7A3C-C947-45F8-9FC5-0173B97FCDA2}" type="datetime1">
              <a:rPr kumimoji="1" lang="zh-CN" altLang="en-US" smtClean="0"/>
              <a:t>2023/6/17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
        <p:nvSpPr>
          <p:cNvPr id="2" name="标题 1">
            <a:extLst>
              <a:ext uri="{FF2B5EF4-FFF2-40B4-BE49-F238E27FC236}">
                <a16:creationId xmlns:a16="http://schemas.microsoft.com/office/drawing/2014/main" id="{590C7D26-A2BB-CE43-BB2A-2808F22C4FD2}"/>
              </a:ext>
            </a:extLst>
          </p:cNvPr>
          <p:cNvSpPr>
            <a:spLocks noGrp="1"/>
          </p:cNvSpPr>
          <p:nvPr>
            <p:ph type="title"/>
          </p:nvPr>
        </p:nvSpPr>
        <p:spPr/>
        <p:txBody>
          <a:bodyPr/>
          <a:lstStyle/>
          <a:p>
            <a:r>
              <a:rPr kumimoji="1" lang="zh-CN" altLang="en-US" dirty="0"/>
              <a:t>单击此处编辑母版标题样式</a:t>
            </a:r>
          </a:p>
        </p:txBody>
      </p:sp>
    </p:spTree>
    <p:extLst>
      <p:ext uri="{BB962C8B-B14F-4D97-AF65-F5344CB8AC3E}">
        <p14:creationId xmlns:p14="http://schemas.microsoft.com/office/powerpoint/2010/main" val="4014618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20" y="2250894"/>
            <a:ext cx="5087075" cy="536005"/>
          </a:xfrm>
        </p:spPr>
        <p:txBody>
          <a:bodyPr anchor="b">
            <a:noAutofit/>
          </a:bodyPr>
          <a:lstStyle>
            <a:lvl1pPr marL="0" indent="0">
              <a:buNone/>
              <a:defRPr sz="2200" b="0">
                <a:solidFill>
                  <a:srgbClr val="66087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dirty="0"/>
              <a:t>单击此处编辑母版文本样式</a:t>
            </a:r>
          </a:p>
        </p:txBody>
      </p:sp>
      <p:sp>
        <p:nvSpPr>
          <p:cNvPr id="4" name="Content Placeholder 3"/>
          <p:cNvSpPr>
            <a:spLocks noGrp="1"/>
          </p:cNvSpPr>
          <p:nvPr>
            <p:ph sz="half" idx="2"/>
          </p:nvPr>
        </p:nvSpPr>
        <p:spPr>
          <a:xfrm>
            <a:off x="581195" y="2926054"/>
            <a:ext cx="5393100" cy="2934999"/>
          </a:xfrm>
        </p:spPr>
        <p:txBody>
          <a:bodyPr anchor="t">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Text Placeholder 4"/>
          <p:cNvSpPr>
            <a:spLocks noGrp="1"/>
          </p:cNvSpPr>
          <p:nvPr>
            <p:ph type="body" sz="quarter" idx="3"/>
          </p:nvPr>
        </p:nvSpPr>
        <p:spPr>
          <a:xfrm>
            <a:off x="6523737" y="2250894"/>
            <a:ext cx="5087073" cy="553373"/>
          </a:xfrm>
        </p:spPr>
        <p:txBody>
          <a:bodyPr anchor="b">
            <a:noAutofit/>
          </a:bodyPr>
          <a:lstStyle>
            <a:lvl1pPr marL="0" indent="0">
              <a:buNone/>
              <a:defRPr sz="2200" b="0">
                <a:solidFill>
                  <a:srgbClr val="66087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dirty="0"/>
              <a:t>单击此处编辑母版文本样式</a:t>
            </a:r>
          </a:p>
        </p:txBody>
      </p:sp>
      <p:sp>
        <p:nvSpPr>
          <p:cNvPr id="6" name="Content Placeholder 5"/>
          <p:cNvSpPr>
            <a:spLocks noGrp="1"/>
          </p:cNvSpPr>
          <p:nvPr>
            <p:ph sz="quarter" idx="4"/>
          </p:nvPr>
        </p:nvSpPr>
        <p:spPr>
          <a:xfrm>
            <a:off x="6217710" y="2926054"/>
            <a:ext cx="5393100" cy="2934999"/>
          </a:xfrm>
        </p:spPr>
        <p:txBody>
          <a:bodyPr anchor="t">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7" name="Date Placeholder 6"/>
          <p:cNvSpPr>
            <a:spLocks noGrp="1"/>
          </p:cNvSpPr>
          <p:nvPr>
            <p:ph type="dt" sz="half" idx="10"/>
          </p:nvPr>
        </p:nvSpPr>
        <p:spPr/>
        <p:txBody>
          <a:bodyPr/>
          <a:lstStyle/>
          <a:p>
            <a:fld id="{D72E0236-2972-46AC-AF02-5B1A57600471}" type="datetime1">
              <a:rPr kumimoji="1" lang="zh-CN" altLang="en-US" smtClean="0"/>
              <a:t>2023/6/17</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
        <p:nvSpPr>
          <p:cNvPr id="2" name="标题 1">
            <a:extLst>
              <a:ext uri="{FF2B5EF4-FFF2-40B4-BE49-F238E27FC236}">
                <a16:creationId xmlns:a16="http://schemas.microsoft.com/office/drawing/2014/main" id="{395155F9-0BCA-F049-9D40-4CF28F90A407}"/>
              </a:ext>
            </a:extLst>
          </p:cNvPr>
          <p:cNvSpPr>
            <a:spLocks noGrp="1"/>
          </p:cNvSpPr>
          <p:nvPr>
            <p:ph type="title"/>
          </p:nvPr>
        </p:nvSpPr>
        <p:spPr/>
        <p:txBody>
          <a:bodyPr/>
          <a:lstStyle/>
          <a:p>
            <a:r>
              <a:rPr kumimoji="1" lang="zh-CN" altLang="en-US" dirty="0"/>
              <a:t>单击此处编辑母版标题样式</a:t>
            </a:r>
          </a:p>
        </p:txBody>
      </p:sp>
    </p:spTree>
    <p:extLst>
      <p:ext uri="{BB962C8B-B14F-4D97-AF65-F5344CB8AC3E}">
        <p14:creationId xmlns:p14="http://schemas.microsoft.com/office/powerpoint/2010/main" val="3206004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9F441B4-EAB2-423F-A7C7-E4B4AE249409}" type="datetime1">
              <a:rPr kumimoji="1" lang="zh-CN" altLang="en-US" smtClean="0"/>
              <a:t>2023/6/17</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
        <p:nvSpPr>
          <p:cNvPr id="2" name="标题 1">
            <a:extLst>
              <a:ext uri="{FF2B5EF4-FFF2-40B4-BE49-F238E27FC236}">
                <a16:creationId xmlns:a16="http://schemas.microsoft.com/office/drawing/2014/main" id="{DC31502A-7294-9848-AFF1-6116ACE1419B}"/>
              </a:ext>
            </a:extLst>
          </p:cNvPr>
          <p:cNvSpPr>
            <a:spLocks noGrp="1"/>
          </p:cNvSpPr>
          <p:nvPr>
            <p:ph type="title"/>
          </p:nvPr>
        </p:nvSpPr>
        <p:spPr/>
        <p:txBody>
          <a:bodyPr/>
          <a:lstStyle/>
          <a:p>
            <a:r>
              <a:rPr kumimoji="1" lang="zh-CN" altLang="en-US" dirty="0"/>
              <a:t>单击此处编辑母版标题样式</a:t>
            </a:r>
          </a:p>
        </p:txBody>
      </p:sp>
    </p:spTree>
    <p:extLst>
      <p:ext uri="{BB962C8B-B14F-4D97-AF65-F5344CB8AC3E}">
        <p14:creationId xmlns:p14="http://schemas.microsoft.com/office/powerpoint/2010/main" val="2857521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0B5205-2BBA-4397-A4E3-BF5DFFD1C9DD}" type="datetime1">
              <a:rPr kumimoji="1" lang="zh-CN" altLang="en-US" smtClean="0"/>
              <a:t>2023/6/17</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Tree>
    <p:extLst>
      <p:ext uri="{BB962C8B-B14F-4D97-AF65-F5344CB8AC3E}">
        <p14:creationId xmlns:p14="http://schemas.microsoft.com/office/powerpoint/2010/main" val="2589483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DD0108F8-765A-DF43-9CAF-934132882EE3}"/>
              </a:ext>
            </a:extLst>
          </p:cNvPr>
          <p:cNvSpPr>
            <a:spLocks noChangeAspect="1"/>
          </p:cNvSpPr>
          <p:nvPr userDrawn="1"/>
        </p:nvSpPr>
        <p:spPr>
          <a:xfrm>
            <a:off x="447816" y="4914808"/>
            <a:ext cx="385561" cy="1032227"/>
          </a:xfrm>
          <a:prstGeom prst="rect">
            <a:avLst/>
          </a:prstGeom>
          <a:solidFill>
            <a:srgbClr val="660874"/>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21463" y="4928762"/>
            <a:ext cx="10333301" cy="653148"/>
          </a:xfrm>
          <a:prstGeom prst="rect">
            <a:avLst/>
          </a:prstGeom>
        </p:spPr>
        <p:txBody>
          <a:bodyPr anchor="ctr">
            <a:normAutofit/>
          </a:bodyPr>
          <a:lstStyle>
            <a:lvl1pPr algn="l">
              <a:defRPr sz="2400" b="0">
                <a:solidFill>
                  <a:srgbClr val="660874"/>
                </a:solidFill>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Text Placeholder 3"/>
          <p:cNvSpPr>
            <a:spLocks noGrp="1"/>
          </p:cNvSpPr>
          <p:nvPr>
            <p:ph type="body" sz="half" idx="2"/>
          </p:nvPr>
        </p:nvSpPr>
        <p:spPr>
          <a:xfrm>
            <a:off x="1021463" y="5581910"/>
            <a:ext cx="10333301" cy="365126"/>
          </a:xfrm>
        </p:spPr>
        <p:txBody>
          <a:bodyPr anchor="ctr">
            <a:normAutofit/>
          </a:bodyPr>
          <a:lstStyle>
            <a:lvl1pPr marL="0" indent="0" algn="l">
              <a:buNone/>
              <a:defRPr sz="1600">
                <a:solidFill>
                  <a:srgbClr val="660874"/>
                </a:solidFill>
              </a:defRPr>
            </a:lvl1pPr>
            <a:lvl2pPr marL="457189" indent="0">
              <a:buNone/>
              <a:defRPr sz="11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dirty="0"/>
              <a:t>单击此处编辑母版文本样式</a:t>
            </a:r>
          </a:p>
        </p:txBody>
      </p:sp>
      <p:sp>
        <p:nvSpPr>
          <p:cNvPr id="8" name="日期占位符 7">
            <a:extLst>
              <a:ext uri="{FF2B5EF4-FFF2-40B4-BE49-F238E27FC236}">
                <a16:creationId xmlns:a16="http://schemas.microsoft.com/office/drawing/2014/main" id="{451282BD-10C7-4442-892B-E8FEFE30AD5A}"/>
              </a:ext>
            </a:extLst>
          </p:cNvPr>
          <p:cNvSpPr>
            <a:spLocks noGrp="1"/>
          </p:cNvSpPr>
          <p:nvPr>
            <p:ph type="dt" sz="half" idx="10"/>
          </p:nvPr>
        </p:nvSpPr>
        <p:spPr>
          <a:xfrm>
            <a:off x="7523545" y="6088813"/>
            <a:ext cx="2523280" cy="365125"/>
          </a:xfrm>
        </p:spPr>
        <p:txBody>
          <a:bodyPr/>
          <a:lstStyle/>
          <a:p>
            <a:fld id="{1A0C7922-7B02-4B9C-B1E7-0A55D6071CDA}" type="datetime1">
              <a:rPr kumimoji="1" lang="zh-CN" altLang="en-US" smtClean="0"/>
              <a:t>2023/6/17</a:t>
            </a:fld>
            <a:endParaRPr kumimoji="1" lang="zh-CN" altLang="en-US"/>
          </a:p>
        </p:txBody>
      </p:sp>
      <p:sp>
        <p:nvSpPr>
          <p:cNvPr id="9" name="页脚占位符 8">
            <a:extLst>
              <a:ext uri="{FF2B5EF4-FFF2-40B4-BE49-F238E27FC236}">
                <a16:creationId xmlns:a16="http://schemas.microsoft.com/office/drawing/2014/main" id="{AB4D4DE8-6CE5-7146-97D4-07B9C9043977}"/>
              </a:ext>
            </a:extLst>
          </p:cNvPr>
          <p:cNvSpPr>
            <a:spLocks noGrp="1"/>
          </p:cNvSpPr>
          <p:nvPr>
            <p:ph type="ftr" sz="quarter" idx="11"/>
          </p:nvPr>
        </p:nvSpPr>
        <p:spPr>
          <a:xfrm>
            <a:off x="833377" y="6084487"/>
            <a:ext cx="6585500" cy="365125"/>
          </a:xfrm>
        </p:spPr>
        <p:txBody>
          <a:bodyPr/>
          <a:lstStyle/>
          <a:p>
            <a:endParaRPr kumimoji="1" lang="zh-CN" altLang="en-US" dirty="0"/>
          </a:p>
        </p:txBody>
      </p:sp>
      <p:sp>
        <p:nvSpPr>
          <p:cNvPr id="11" name="灯片编号占位符 10">
            <a:extLst>
              <a:ext uri="{FF2B5EF4-FFF2-40B4-BE49-F238E27FC236}">
                <a16:creationId xmlns:a16="http://schemas.microsoft.com/office/drawing/2014/main" id="{EB1C0495-D0F2-7747-B5EB-46C127796E69}"/>
              </a:ext>
            </a:extLst>
          </p:cNvPr>
          <p:cNvSpPr>
            <a:spLocks noGrp="1"/>
          </p:cNvSpPr>
          <p:nvPr>
            <p:ph type="sldNum" sz="quarter" idx="12"/>
          </p:nvPr>
        </p:nvSpPr>
        <p:spPr>
          <a:xfrm>
            <a:off x="10151493" y="6088813"/>
            <a:ext cx="1203271" cy="365125"/>
          </a:xfrm>
        </p:spPr>
        <p:txBody>
          <a:bodyPr/>
          <a:lstStyle/>
          <a:p>
            <a:fld id="{977BA8E6-E826-B147-AA17-E3D76A29629C}" type="slidenum">
              <a:rPr kumimoji="1" lang="zh-CN" altLang="en-US" smtClean="0"/>
              <a:t>‹#›</a:t>
            </a:fld>
            <a:endParaRPr kumimoji="1" lang="zh-CN" altLang="en-US"/>
          </a:p>
        </p:txBody>
      </p:sp>
    </p:spTree>
    <p:extLst>
      <p:ext uri="{BB962C8B-B14F-4D97-AF65-F5344CB8AC3E}">
        <p14:creationId xmlns:p14="http://schemas.microsoft.com/office/powerpoint/2010/main" val="702074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6">
            <a:extLst>
              <a:ext uri="{FF2B5EF4-FFF2-40B4-BE49-F238E27FC236}">
                <a16:creationId xmlns:a16="http://schemas.microsoft.com/office/drawing/2014/main" id="{386CB2C2-B0CA-6B4C-9D67-BC3A516A2E6A}"/>
              </a:ext>
            </a:extLst>
          </p:cNvPr>
          <p:cNvSpPr>
            <a:spLocks noGrp="1"/>
          </p:cNvSpPr>
          <p:nvPr>
            <p:ph type="title"/>
          </p:nvPr>
        </p:nvSpPr>
        <p:spPr>
          <a:xfrm>
            <a:off x="835306" y="593424"/>
            <a:ext cx="10521388" cy="1015200"/>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Text Placeholder 2"/>
          <p:cNvSpPr>
            <a:spLocks noGrp="1"/>
          </p:cNvSpPr>
          <p:nvPr>
            <p:ph type="body" idx="1"/>
          </p:nvPr>
        </p:nvSpPr>
        <p:spPr>
          <a:xfrm>
            <a:off x="833376" y="2336003"/>
            <a:ext cx="10521388" cy="3154894"/>
          </a:xfrm>
          <a:prstGeom prst="rect">
            <a:avLst/>
          </a:prstGeom>
        </p:spPr>
        <p:txBody>
          <a:bodyPr vert="horz" lIns="91440" tIns="45720" rIns="91440" bIns="45720" rtlCol="0" anchor="t">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7523545" y="5597323"/>
            <a:ext cx="2523280" cy="365125"/>
          </a:xfrm>
          <a:prstGeom prst="rect">
            <a:avLst/>
          </a:prstGeom>
        </p:spPr>
        <p:txBody>
          <a:bodyPr vert="horz" lIns="91440" tIns="45720" rIns="91440" bIns="45720" rtlCol="0" anchor="ctr"/>
          <a:lstStyle>
            <a:lvl1pPr algn="r">
              <a:defRPr sz="900">
                <a:solidFill>
                  <a:schemeClr val="accent2"/>
                </a:solidFill>
              </a:defRPr>
            </a:lvl1pPr>
          </a:lstStyle>
          <a:p>
            <a:fld id="{1DE0048E-5630-442E-8E38-DDFAAECA067B}" type="datetime1">
              <a:rPr kumimoji="1" lang="zh-CN" altLang="en-US" smtClean="0"/>
              <a:t>2023/6/17</a:t>
            </a:fld>
            <a:endParaRPr kumimoji="1" lang="zh-CN" altLang="en-US"/>
          </a:p>
        </p:txBody>
      </p:sp>
      <p:sp>
        <p:nvSpPr>
          <p:cNvPr id="5" name="Footer Placeholder 4"/>
          <p:cNvSpPr>
            <a:spLocks noGrp="1"/>
          </p:cNvSpPr>
          <p:nvPr>
            <p:ph type="ftr" sz="quarter" idx="3"/>
          </p:nvPr>
        </p:nvSpPr>
        <p:spPr>
          <a:xfrm>
            <a:off x="833377" y="5592997"/>
            <a:ext cx="6585500" cy="365125"/>
          </a:xfrm>
          <a:prstGeom prst="rect">
            <a:avLst/>
          </a:prstGeom>
        </p:spPr>
        <p:txBody>
          <a:bodyPr vert="horz" lIns="91440" tIns="45720" rIns="91440" bIns="45720" rtlCol="0" anchor="ctr"/>
          <a:lstStyle>
            <a:lvl1pPr algn="l">
              <a:defRPr sz="900" cap="all">
                <a:solidFill>
                  <a:schemeClr val="accent2"/>
                </a:solidFill>
              </a:defRPr>
            </a:lvl1pPr>
          </a:lstStyle>
          <a:p>
            <a:endParaRPr kumimoji="1" lang="zh-CN" altLang="en-US" dirty="0"/>
          </a:p>
        </p:txBody>
      </p:sp>
      <p:sp>
        <p:nvSpPr>
          <p:cNvPr id="6" name="Slide Number Placeholder 5"/>
          <p:cNvSpPr>
            <a:spLocks noGrp="1"/>
          </p:cNvSpPr>
          <p:nvPr>
            <p:ph type="sldNum" sz="quarter" idx="4"/>
          </p:nvPr>
        </p:nvSpPr>
        <p:spPr>
          <a:xfrm>
            <a:off x="10151493" y="5597323"/>
            <a:ext cx="1203271" cy="365125"/>
          </a:xfrm>
          <a:prstGeom prst="rect">
            <a:avLst/>
          </a:prstGeom>
        </p:spPr>
        <p:txBody>
          <a:bodyPr vert="horz" lIns="91440" tIns="45720" rIns="91440" bIns="45720" rtlCol="0" anchor="ctr"/>
          <a:lstStyle>
            <a:lvl1pPr algn="r">
              <a:defRPr sz="900">
                <a:solidFill>
                  <a:schemeClr val="accent2"/>
                </a:solidFill>
              </a:defRPr>
            </a:lvl1pPr>
          </a:lstStyle>
          <a:p>
            <a:fld id="{977BA8E6-E826-B147-AA17-E3D76A29629C}" type="slidenum">
              <a:rPr kumimoji="1" lang="zh-CN" altLang="en-US" smtClean="0"/>
              <a:t>‹#›</a:t>
            </a:fld>
            <a:endParaRPr kumimoji="1" lang="zh-CN" altLang="en-US"/>
          </a:p>
        </p:txBody>
      </p:sp>
    </p:spTree>
    <p:extLst>
      <p:ext uri="{BB962C8B-B14F-4D97-AF65-F5344CB8AC3E}">
        <p14:creationId xmlns:p14="http://schemas.microsoft.com/office/powerpoint/2010/main" val="144104772"/>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4" r:id="rId3"/>
    <p:sldLayoutId id="2147483865" r:id="rId4"/>
    <p:sldLayoutId id="2147483866" r:id="rId5"/>
    <p:sldLayoutId id="2147483868" r:id="rId6"/>
    <p:sldLayoutId id="2147483870" r:id="rId7"/>
    <p:sldLayoutId id="2147483871" r:id="rId8"/>
    <p:sldLayoutId id="2147483872" r:id="rId9"/>
    <p:sldLayoutId id="2147483873" r:id="rId10"/>
    <p:sldLayoutId id="2147483874" r:id="rId11"/>
    <p:sldLayoutId id="2147483875" r:id="rId12"/>
  </p:sldLayoutIdLst>
  <p:hf hdr="0" ftr="0"/>
  <p:txStyles>
    <p:titleStyle>
      <a:lvl1pPr algn="l" defTabSz="457189" rtl="0" eaLnBrk="1" latinLnBrk="0" hangingPunct="1">
        <a:spcBef>
          <a:spcPct val="0"/>
        </a:spcBef>
        <a:buNone/>
        <a:defRPr sz="2800" b="0" kern="1200" cap="none" baseline="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0.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11" Type="http://schemas.openxmlformats.org/officeDocument/2006/relationships/image" Target="../media/image44.png"/><Relationship Id="rId5" Type="http://schemas.openxmlformats.org/officeDocument/2006/relationships/image" Target="../media/image40.pn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9456EDC8-6865-C043-9F52-A5101097FB22}"/>
              </a:ext>
            </a:extLst>
          </p:cNvPr>
          <p:cNvSpPr>
            <a:spLocks noGrp="1"/>
          </p:cNvSpPr>
          <p:nvPr>
            <p:ph type="subTitle" idx="1"/>
          </p:nvPr>
        </p:nvSpPr>
        <p:spPr>
          <a:xfrm>
            <a:off x="615885" y="4035871"/>
            <a:ext cx="10811344" cy="1340999"/>
          </a:xfrm>
        </p:spPr>
        <p:txBody>
          <a:bodyPr>
            <a:normAutofit/>
          </a:bodyPr>
          <a:lstStyle/>
          <a:p>
            <a:pPr>
              <a:lnSpc>
                <a:spcPts val="2200"/>
              </a:lnSpc>
            </a:pPr>
            <a:r>
              <a:rPr lang="en-US" altLang="zh-CN" sz="2400" dirty="0">
                <a:solidFill>
                  <a:schemeClr val="tx1"/>
                </a:solidFill>
                <a:latin typeface="Calibri" panose="020F0502020204030204" pitchFamily="34" charset="0"/>
                <a:ea typeface="Calibri" panose="020F0502020204030204" pitchFamily="34" charset="0"/>
                <a:cs typeface="Calibri" panose="020F0502020204030204" pitchFamily="34" charset="0"/>
              </a:rPr>
              <a:t>Haoyang Wang</a:t>
            </a:r>
            <a:r>
              <a:rPr lang="en-US" altLang="zh-CN" sz="2400" baseline="30000" dirty="0">
                <a:solidFill>
                  <a:schemeClr val="tx1"/>
                </a:solidFill>
                <a:latin typeface="Calibri" panose="020F0502020204030204" pitchFamily="34" charset="0"/>
                <a:ea typeface="Calibri" panose="020F0502020204030204" pitchFamily="34" charset="0"/>
                <a:cs typeface="Calibri" panose="020F0502020204030204" pitchFamily="34" charset="0"/>
              </a:rPr>
              <a:t>1</a:t>
            </a:r>
            <a:r>
              <a:rPr lang="en-US" altLang="zh-CN" sz="2400" dirty="0">
                <a:solidFill>
                  <a:schemeClr val="tx1"/>
                </a:solidFill>
                <a:latin typeface="Calibri" panose="020F0502020204030204" pitchFamily="34" charset="0"/>
                <a:ea typeface="Calibri" panose="020F0502020204030204" pitchFamily="34" charset="0"/>
                <a:cs typeface="Calibri" panose="020F0502020204030204" pitchFamily="34" charset="0"/>
              </a:rPr>
              <a:t>, Yuxuan Liu</a:t>
            </a:r>
            <a:r>
              <a:rPr lang="en-US" altLang="zh-CN" sz="2400" baseline="30000" dirty="0">
                <a:solidFill>
                  <a:schemeClr val="tx1"/>
                </a:solidFill>
                <a:latin typeface="Calibri" panose="020F0502020204030204" pitchFamily="34" charset="0"/>
                <a:ea typeface="Calibri" panose="020F0502020204030204" pitchFamily="34" charset="0"/>
                <a:cs typeface="Calibri" panose="020F0502020204030204" pitchFamily="34" charset="0"/>
              </a:rPr>
              <a:t>1</a:t>
            </a:r>
            <a:r>
              <a:rPr lang="en-US" altLang="zh-CN" sz="24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altLang="zh-CN" sz="2400" dirty="0" err="1">
                <a:solidFill>
                  <a:schemeClr val="tx1"/>
                </a:solidFill>
                <a:latin typeface="Calibri" panose="020F0502020204030204" pitchFamily="34" charset="0"/>
                <a:ea typeface="Calibri" panose="020F0502020204030204" pitchFamily="34" charset="0"/>
                <a:cs typeface="Calibri" panose="020F0502020204030204" pitchFamily="34" charset="0"/>
              </a:rPr>
              <a:t>Chenyu</a:t>
            </a:r>
            <a:r>
              <a:rPr lang="en-US" altLang="zh-CN" sz="2400" dirty="0">
                <a:solidFill>
                  <a:schemeClr val="tx1"/>
                </a:solidFill>
                <a:latin typeface="Calibri" panose="020F0502020204030204" pitchFamily="34" charset="0"/>
                <a:ea typeface="Calibri" panose="020F0502020204030204" pitchFamily="34" charset="0"/>
                <a:cs typeface="Calibri" panose="020F0502020204030204" pitchFamily="34" charset="0"/>
              </a:rPr>
              <a:t> Zhao</a:t>
            </a:r>
            <a:r>
              <a:rPr lang="en-US" altLang="zh-CN" sz="2400" baseline="30000" dirty="0">
                <a:solidFill>
                  <a:schemeClr val="tx1"/>
                </a:solidFill>
                <a:latin typeface="Calibri" panose="020F0502020204030204" pitchFamily="34" charset="0"/>
                <a:ea typeface="Calibri" panose="020F0502020204030204" pitchFamily="34" charset="0"/>
                <a:cs typeface="Calibri" panose="020F0502020204030204" pitchFamily="34" charset="0"/>
              </a:rPr>
              <a:t>1</a:t>
            </a:r>
            <a:r>
              <a:rPr lang="en-US" altLang="zh-CN" sz="24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altLang="zh-CN" sz="2400" dirty="0" err="1">
                <a:solidFill>
                  <a:schemeClr val="tx1"/>
                </a:solidFill>
                <a:latin typeface="Calibri" panose="020F0502020204030204" pitchFamily="34" charset="0"/>
                <a:ea typeface="Calibri" panose="020F0502020204030204" pitchFamily="34" charset="0"/>
                <a:cs typeface="Calibri" panose="020F0502020204030204" pitchFamily="34" charset="0"/>
              </a:rPr>
              <a:t>Jiayou</a:t>
            </a:r>
            <a:r>
              <a:rPr lang="en-US" altLang="zh-CN" sz="2400" dirty="0">
                <a:solidFill>
                  <a:schemeClr val="tx1"/>
                </a:solidFill>
                <a:latin typeface="Calibri" panose="020F0502020204030204" pitchFamily="34" charset="0"/>
                <a:ea typeface="Calibri" panose="020F0502020204030204" pitchFamily="34" charset="0"/>
                <a:cs typeface="Calibri" panose="020F0502020204030204" pitchFamily="34" charset="0"/>
              </a:rPr>
              <a:t> HE</a:t>
            </a:r>
            <a:r>
              <a:rPr lang="en-US" altLang="zh-CN" sz="2400" baseline="30000" dirty="0">
                <a:solidFill>
                  <a:schemeClr val="tx1"/>
                </a:solidFill>
                <a:latin typeface="Calibri" panose="020F0502020204030204" pitchFamily="34" charset="0"/>
                <a:ea typeface="Calibri" panose="020F0502020204030204" pitchFamily="34" charset="0"/>
                <a:cs typeface="Calibri" panose="020F0502020204030204" pitchFamily="34" charset="0"/>
              </a:rPr>
              <a:t>2</a:t>
            </a:r>
            <a:r>
              <a:rPr lang="en-US" altLang="zh-CN" sz="24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altLang="zh-CN" sz="2400" dirty="0" err="1">
                <a:solidFill>
                  <a:schemeClr val="tx1"/>
                </a:solidFill>
                <a:latin typeface="Calibri" panose="020F0502020204030204" pitchFamily="34" charset="0"/>
                <a:ea typeface="Calibri" panose="020F0502020204030204" pitchFamily="34" charset="0"/>
                <a:cs typeface="Calibri" panose="020F0502020204030204" pitchFamily="34" charset="0"/>
              </a:rPr>
              <a:t>Wenbo</a:t>
            </a:r>
            <a:r>
              <a:rPr lang="en-US" altLang="zh-CN" sz="2400" dirty="0">
                <a:solidFill>
                  <a:schemeClr val="tx1"/>
                </a:solidFill>
                <a:latin typeface="Calibri" panose="020F0502020204030204" pitchFamily="34" charset="0"/>
                <a:ea typeface="Calibri" panose="020F0502020204030204" pitchFamily="34" charset="0"/>
                <a:cs typeface="Calibri" panose="020F0502020204030204" pitchFamily="34" charset="0"/>
              </a:rPr>
              <a:t> Ding</a:t>
            </a:r>
            <a:r>
              <a:rPr lang="en-US" altLang="zh-CN" sz="2400" baseline="30000" dirty="0">
                <a:solidFill>
                  <a:schemeClr val="tx1"/>
                </a:solidFill>
                <a:latin typeface="Calibri" panose="020F0502020204030204" pitchFamily="34" charset="0"/>
                <a:ea typeface="Calibri" panose="020F0502020204030204" pitchFamily="34" charset="0"/>
                <a:cs typeface="Calibri" panose="020F0502020204030204" pitchFamily="34" charset="0"/>
              </a:rPr>
              <a:t>1</a:t>
            </a:r>
            <a:r>
              <a:rPr lang="en-US" altLang="zh-CN" sz="24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altLang="zh-CN" sz="2400" dirty="0" err="1">
                <a:solidFill>
                  <a:schemeClr val="tx1"/>
                </a:solidFill>
                <a:latin typeface="Calibri" panose="020F0502020204030204" pitchFamily="34" charset="0"/>
                <a:ea typeface="Calibri" panose="020F0502020204030204" pitchFamily="34" charset="0"/>
                <a:cs typeface="Calibri" panose="020F0502020204030204" pitchFamily="34" charset="0"/>
              </a:rPr>
              <a:t>Xinlei</a:t>
            </a:r>
            <a:r>
              <a:rPr lang="en-US" altLang="zh-CN" sz="2400" dirty="0">
                <a:solidFill>
                  <a:schemeClr val="tx1"/>
                </a:solidFill>
                <a:latin typeface="Calibri" panose="020F0502020204030204" pitchFamily="34" charset="0"/>
                <a:ea typeface="Calibri" panose="020F0502020204030204" pitchFamily="34" charset="0"/>
                <a:cs typeface="Calibri" panose="020F0502020204030204" pitchFamily="34" charset="0"/>
              </a:rPr>
              <a:t> Chen</a:t>
            </a:r>
            <a:r>
              <a:rPr lang="en-US" altLang="zh-CN" sz="2400" baseline="30000" dirty="0">
                <a:solidFill>
                  <a:schemeClr val="tx1"/>
                </a:solidFill>
                <a:latin typeface="Calibri" panose="020F0502020204030204" pitchFamily="34" charset="0"/>
                <a:ea typeface="Calibri" panose="020F0502020204030204" pitchFamily="34" charset="0"/>
                <a:cs typeface="Calibri" panose="020F0502020204030204" pitchFamily="34" charset="0"/>
              </a:rPr>
              <a:t>1</a:t>
            </a:r>
          </a:p>
          <a:p>
            <a:pPr>
              <a:lnSpc>
                <a:spcPts val="2200"/>
              </a:lnSpc>
            </a:pPr>
            <a:r>
              <a:rPr lang="en-US" altLang="zh-CN" sz="2000" baseline="30000" dirty="0">
                <a:solidFill>
                  <a:schemeClr val="tx1"/>
                </a:solidFill>
                <a:latin typeface="Calibri" panose="020F0502020204030204" pitchFamily="34" charset="0"/>
                <a:ea typeface="Calibri" panose="020F0502020204030204" pitchFamily="34" charset="0"/>
                <a:cs typeface="Calibri" panose="020F0502020204030204" pitchFamily="34" charset="0"/>
              </a:rPr>
              <a:t>1</a:t>
            </a: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Shenzhen International Graduate School, </a:t>
            </a:r>
            <a:r>
              <a:rPr lang="en-US" altLang="zh-CN" sz="2000" baseline="30000" dirty="0">
                <a:solidFill>
                  <a:schemeClr val="tx1"/>
                </a:solidFill>
                <a:latin typeface="Calibri" panose="020F0502020204030204" pitchFamily="34" charset="0"/>
                <a:ea typeface="Calibri" panose="020F0502020204030204" pitchFamily="34" charset="0"/>
                <a:cs typeface="Calibri" panose="020F0502020204030204" pitchFamily="34" charset="0"/>
              </a:rPr>
              <a:t>2</a:t>
            </a: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Hong Kong University of Science and Technology </a:t>
            </a:r>
            <a:endParaRPr lang="zh-CN" altLang="en-US" dirty="0">
              <a:solidFill>
                <a:schemeClr val="tx1"/>
              </a:solidFill>
              <a:latin typeface="Calibri" panose="020F0502020204030204" pitchFamily="34" charset="0"/>
              <a:cs typeface="Calibri" panose="020F0502020204030204" pitchFamily="34" charset="0"/>
            </a:endParaRPr>
          </a:p>
        </p:txBody>
      </p:sp>
      <p:sp>
        <p:nvSpPr>
          <p:cNvPr id="2" name="标题 1">
            <a:extLst>
              <a:ext uri="{FF2B5EF4-FFF2-40B4-BE49-F238E27FC236}">
                <a16:creationId xmlns:a16="http://schemas.microsoft.com/office/drawing/2014/main" id="{19F005E0-9377-9044-8967-57A41606517F}"/>
              </a:ext>
            </a:extLst>
          </p:cNvPr>
          <p:cNvSpPr>
            <a:spLocks noGrp="1"/>
          </p:cNvSpPr>
          <p:nvPr>
            <p:ph type="title"/>
          </p:nvPr>
        </p:nvSpPr>
        <p:spPr>
          <a:xfrm>
            <a:off x="1221831" y="1945598"/>
            <a:ext cx="10354284" cy="1483402"/>
          </a:xfrm>
        </p:spPr>
        <p:txBody>
          <a:bodyPr>
            <a:normAutofit fontScale="90000"/>
          </a:bodyPr>
          <a:lstStyle/>
          <a:p>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CaliFormer: Leveraging Unlabeled Measurements to Calibrate Sensors with Self-supervised Learning</a:t>
            </a:r>
            <a:endParaRPr lang="zh-CN" altLang="en-US"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7923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5">
            <a:extLst>
              <a:ext uri="{FF2B5EF4-FFF2-40B4-BE49-F238E27FC236}">
                <a16:creationId xmlns:a16="http://schemas.microsoft.com/office/drawing/2014/main" id="{AFFBE31F-42DC-A4CA-5472-51205C3B9BFD}"/>
              </a:ext>
            </a:extLst>
          </p:cNvPr>
          <p:cNvGraphicFramePr>
            <a:graphicFrameLocks noGrp="1"/>
          </p:cNvGraphicFramePr>
          <p:nvPr/>
        </p:nvGraphicFramePr>
        <p:xfrm>
          <a:off x="0" y="3"/>
          <a:ext cx="12192000" cy="365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238813408"/>
                    </a:ext>
                  </a:extLst>
                </a:gridCol>
                <a:gridCol w="2032000">
                  <a:extLst>
                    <a:ext uri="{9D8B030D-6E8A-4147-A177-3AD203B41FA5}">
                      <a16:colId xmlns:a16="http://schemas.microsoft.com/office/drawing/2014/main" val="4134155310"/>
                    </a:ext>
                  </a:extLst>
                </a:gridCol>
                <a:gridCol w="2032000">
                  <a:extLst>
                    <a:ext uri="{9D8B030D-6E8A-4147-A177-3AD203B41FA5}">
                      <a16:colId xmlns:a16="http://schemas.microsoft.com/office/drawing/2014/main" val="667694779"/>
                    </a:ext>
                  </a:extLst>
                </a:gridCol>
                <a:gridCol w="2032000">
                  <a:extLst>
                    <a:ext uri="{9D8B030D-6E8A-4147-A177-3AD203B41FA5}">
                      <a16:colId xmlns:a16="http://schemas.microsoft.com/office/drawing/2014/main" val="2355579797"/>
                    </a:ext>
                  </a:extLst>
                </a:gridCol>
                <a:gridCol w="2032000">
                  <a:extLst>
                    <a:ext uri="{9D8B030D-6E8A-4147-A177-3AD203B41FA5}">
                      <a16:colId xmlns:a16="http://schemas.microsoft.com/office/drawing/2014/main" val="3687507388"/>
                    </a:ext>
                  </a:extLst>
                </a:gridCol>
                <a:gridCol w="2032000">
                  <a:extLst>
                    <a:ext uri="{9D8B030D-6E8A-4147-A177-3AD203B41FA5}">
                      <a16:colId xmlns:a16="http://schemas.microsoft.com/office/drawing/2014/main" val="3248093066"/>
                    </a:ext>
                  </a:extLst>
                </a:gridCol>
              </a:tblGrid>
              <a:tr h="174396">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Background</a:t>
                      </a:r>
                      <a:endParaRPr lang="zh-CN" altLang="en-US" dirty="0">
                        <a:solidFill>
                          <a:schemeClr val="tx1"/>
                        </a:solidFill>
                        <a:latin typeface="Calibri" panose="020F0502020204030204" pitchFamily="34" charset="0"/>
                        <a:cs typeface="Calibri" panose="020F0502020204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Existing Methods</a:t>
                      </a:r>
                      <a:endParaRPr lang="zh-CN" altLang="en-US"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Insight !</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Framework Design</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Experiments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189" rtl="0" eaLnBrk="1" latinLnBrk="0" hangingPunct="1"/>
                      <a:r>
                        <a:rPr lang="en-US" altLang="zh-CN"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Take away message</a:t>
                      </a:r>
                      <a:endParaRPr lang="zh-CN" altLang="en-US" sz="1800" b="1" kern="1200" dirty="0">
                        <a:solidFill>
                          <a:schemeClr val="tx1"/>
                        </a:solidFill>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46668522"/>
                  </a:ext>
                </a:extLst>
              </a:tr>
            </a:tbl>
          </a:graphicData>
        </a:graphic>
      </p:graphicFrame>
      <p:sp>
        <p:nvSpPr>
          <p:cNvPr id="4" name="日期占位符 3">
            <a:extLst>
              <a:ext uri="{FF2B5EF4-FFF2-40B4-BE49-F238E27FC236}">
                <a16:creationId xmlns:a16="http://schemas.microsoft.com/office/drawing/2014/main" id="{5B3737C9-D047-46C7-518C-1B105FB07435}"/>
              </a:ext>
            </a:extLst>
          </p:cNvPr>
          <p:cNvSpPr>
            <a:spLocks noGrp="1"/>
          </p:cNvSpPr>
          <p:nvPr>
            <p:ph type="dt" sz="half" idx="10"/>
          </p:nvPr>
        </p:nvSpPr>
        <p:spPr/>
        <p:txBody>
          <a:bodyPr/>
          <a:lstStyle/>
          <a:p>
            <a:fld id="{42925A7E-8D23-4BFE-B22A-B028E79EE939}" type="datetime1">
              <a:rPr kumimoji="1" lang="zh-CN" altLang="en-US" smtClean="0"/>
              <a:t>2023/6/17</a:t>
            </a:fld>
            <a:endParaRPr kumimoji="1" lang="zh-CN" altLang="en-US"/>
          </a:p>
        </p:txBody>
      </p:sp>
      <p:sp>
        <p:nvSpPr>
          <p:cNvPr id="6" name="灯片编号占位符 5">
            <a:extLst>
              <a:ext uri="{FF2B5EF4-FFF2-40B4-BE49-F238E27FC236}">
                <a16:creationId xmlns:a16="http://schemas.microsoft.com/office/drawing/2014/main" id="{5977D4C4-F807-CFB6-3F54-F1E78488B368}"/>
              </a:ext>
            </a:extLst>
          </p:cNvPr>
          <p:cNvSpPr>
            <a:spLocks noGrp="1"/>
          </p:cNvSpPr>
          <p:nvPr>
            <p:ph type="sldNum" sz="quarter" idx="12"/>
          </p:nvPr>
        </p:nvSpPr>
        <p:spPr/>
        <p:txBody>
          <a:bodyPr/>
          <a:lstStyle/>
          <a:p>
            <a:fld id="{977BA8E6-E826-B147-AA17-E3D76A29629C}" type="slidenum">
              <a:rPr kumimoji="1" lang="zh-CN" altLang="en-US" smtClean="0"/>
              <a:t>10</a:t>
            </a:fld>
            <a:endParaRPr kumimoji="1" lang="zh-CN" altLang="en-US"/>
          </a:p>
        </p:txBody>
      </p:sp>
      <p:sp>
        <p:nvSpPr>
          <p:cNvPr id="7" name="文本框 6">
            <a:extLst>
              <a:ext uri="{FF2B5EF4-FFF2-40B4-BE49-F238E27FC236}">
                <a16:creationId xmlns:a16="http://schemas.microsoft.com/office/drawing/2014/main" id="{A2DECD39-A1D2-130F-0029-8A6B4FB22B95}"/>
              </a:ext>
            </a:extLst>
          </p:cNvPr>
          <p:cNvSpPr txBox="1"/>
          <p:nvPr/>
        </p:nvSpPr>
        <p:spPr>
          <a:xfrm>
            <a:off x="0" y="558803"/>
            <a:ext cx="12192000" cy="707886"/>
          </a:xfrm>
          <a:prstGeom prst="rect">
            <a:avLst/>
          </a:prstGeom>
          <a:noFill/>
        </p:spPr>
        <p:txBody>
          <a:bodyPr wrap="square" rtlCol="0">
            <a:spAutoFit/>
          </a:bodyPr>
          <a:lstStyle/>
          <a:p>
            <a:pPr algn="ctr"/>
            <a:r>
              <a:rPr lang="en-US" altLang="zh-CN" sz="4000" b="1" i="0" dirty="0">
                <a:solidFill>
                  <a:srgbClr val="101214"/>
                </a:solidFill>
                <a:effectLst/>
                <a:latin typeface="PingFang SC"/>
              </a:rPr>
              <a:t>Research problem</a:t>
            </a:r>
            <a:endParaRPr lang="zh-CN" altLang="en-US" sz="4000" b="1" dirty="0">
              <a:latin typeface="Calibri" panose="020F0502020204030204" pitchFamily="34" charset="0"/>
              <a:cs typeface="Calibri" panose="020F0502020204030204" pitchFamily="34" charset="0"/>
            </a:endParaRPr>
          </a:p>
        </p:txBody>
      </p:sp>
      <p:sp>
        <p:nvSpPr>
          <p:cNvPr id="3" name="文本框 2">
            <a:extLst>
              <a:ext uri="{FF2B5EF4-FFF2-40B4-BE49-F238E27FC236}">
                <a16:creationId xmlns:a16="http://schemas.microsoft.com/office/drawing/2014/main" id="{21020F1E-0F38-48E5-DD1B-1BA0964FBECB}"/>
              </a:ext>
            </a:extLst>
          </p:cNvPr>
          <p:cNvSpPr txBox="1"/>
          <p:nvPr/>
        </p:nvSpPr>
        <p:spPr>
          <a:xfrm>
            <a:off x="413327" y="1932019"/>
            <a:ext cx="11573163" cy="461665"/>
          </a:xfrm>
          <a:prstGeom prst="rect">
            <a:avLst/>
          </a:prstGeom>
          <a:noFill/>
          <a:ln w="28575">
            <a:solidFill>
              <a:schemeClr val="accent2">
                <a:lumMod val="75000"/>
              </a:schemeClr>
            </a:solidFill>
          </a:ln>
        </p:spPr>
        <p:txBody>
          <a:bodyPr wrap="square">
            <a:spAutoFit/>
          </a:bodyPr>
          <a:lstStyle/>
          <a:p>
            <a:pPr algn="ctr"/>
            <a:r>
              <a:rPr lang="en-US" altLang="zh-CN" sz="2400" b="1" dirty="0"/>
              <a:t>How to scale data-driven system to sensing calibration </a:t>
            </a:r>
            <a:r>
              <a:rPr lang="en-US" altLang="zh-CN" sz="2400" b="1" dirty="0">
                <a:solidFill>
                  <a:srgbClr val="C00000"/>
                </a:solidFill>
              </a:rPr>
              <a:t>with limited labeled data</a:t>
            </a:r>
            <a:r>
              <a:rPr lang="en-US" altLang="zh-CN" sz="2400" b="1" dirty="0"/>
              <a:t>?</a:t>
            </a:r>
            <a:endParaRPr lang="zh-CN" altLang="en-US" sz="2400" b="1" dirty="0"/>
          </a:p>
        </p:txBody>
      </p:sp>
      <p:sp>
        <p:nvSpPr>
          <p:cNvPr id="9" name="文本框 8">
            <a:extLst>
              <a:ext uri="{FF2B5EF4-FFF2-40B4-BE49-F238E27FC236}">
                <a16:creationId xmlns:a16="http://schemas.microsoft.com/office/drawing/2014/main" id="{5E2E4574-EB87-C370-A6F4-1866D1B78EC3}"/>
              </a:ext>
            </a:extLst>
          </p:cNvPr>
          <p:cNvSpPr txBox="1"/>
          <p:nvPr/>
        </p:nvSpPr>
        <p:spPr>
          <a:xfrm>
            <a:off x="1149927" y="2915193"/>
            <a:ext cx="10099964" cy="400110"/>
          </a:xfrm>
          <a:prstGeom prst="rect">
            <a:avLst/>
          </a:prstGeom>
          <a:noFill/>
        </p:spPr>
        <p:txBody>
          <a:bodyPr wrap="square">
            <a:spAutoFit/>
          </a:bodyPr>
          <a:lstStyle/>
          <a:p>
            <a:pPr algn="ctr"/>
            <a:r>
              <a:rPr lang="en-US" altLang="zh-CN" sz="2000" b="1" dirty="0">
                <a:solidFill>
                  <a:srgbClr val="101214"/>
                </a:solidFill>
                <a:latin typeface="PingFang SC"/>
              </a:rPr>
              <a:t>I</a:t>
            </a:r>
            <a:r>
              <a:rPr lang="en-US" altLang="zh-CN" sz="2000" b="1" i="0" dirty="0">
                <a:solidFill>
                  <a:srgbClr val="101214"/>
                </a:solidFill>
                <a:effectLst/>
                <a:latin typeface="PingFang SC"/>
              </a:rPr>
              <a:t>n mathematical form, how to </a:t>
            </a:r>
            <a:r>
              <a:rPr lang="en-US" altLang="zh-CN" sz="2000" b="1" dirty="0">
                <a:solidFill>
                  <a:srgbClr val="C00000"/>
                </a:solidFill>
                <a:latin typeface="PingFang SC"/>
              </a:rPr>
              <a:t>minimize</a:t>
            </a:r>
            <a:r>
              <a:rPr lang="en-US" altLang="zh-CN" sz="2000" b="1" dirty="0">
                <a:solidFill>
                  <a:srgbClr val="101214"/>
                </a:solidFill>
                <a:latin typeface="PingFang SC"/>
              </a:rPr>
              <a:t> the following </a:t>
            </a:r>
            <a:r>
              <a:rPr lang="en-US" altLang="zh-CN" sz="2000" b="1" dirty="0">
                <a:solidFill>
                  <a:srgbClr val="C00000"/>
                </a:solidFill>
                <a:latin typeface="PingFang SC"/>
              </a:rPr>
              <a:t>loss function </a:t>
            </a:r>
            <a:r>
              <a:rPr lang="en-US" altLang="zh-CN" sz="2000" b="1" i="0" dirty="0">
                <a:solidFill>
                  <a:srgbClr val="101214"/>
                </a:solidFill>
                <a:effectLst/>
                <a:latin typeface="PingFang SC"/>
              </a:rPr>
              <a:t>with </a:t>
            </a:r>
            <a:r>
              <a:rPr lang="en-US" altLang="zh-CN" sz="2000" b="1" dirty="0">
                <a:solidFill>
                  <a:srgbClr val="101214"/>
                </a:solidFill>
                <a:latin typeface="PingFang SC"/>
              </a:rPr>
              <a:t>limited </a:t>
            </a:r>
            <a:r>
              <a:rPr lang="en-US" altLang="zh-CN" sz="2000" b="1" i="0" dirty="0">
                <a:solidFill>
                  <a:srgbClr val="101214"/>
                </a:solidFill>
                <a:effectLst/>
                <a:latin typeface="PingFang SC"/>
              </a:rPr>
              <a:t>labeled data?</a:t>
            </a:r>
            <a:endParaRPr lang="zh-CN" altLang="en-US" sz="2000" b="1" dirty="0"/>
          </a:p>
        </p:txBody>
      </p:sp>
      <p:grpSp>
        <p:nvGrpSpPr>
          <p:cNvPr id="46" name="组合 45">
            <a:extLst>
              <a:ext uri="{FF2B5EF4-FFF2-40B4-BE49-F238E27FC236}">
                <a16:creationId xmlns:a16="http://schemas.microsoft.com/office/drawing/2014/main" id="{A3C09A78-3652-E8A9-76C3-CB820444FB88}"/>
              </a:ext>
            </a:extLst>
          </p:cNvPr>
          <p:cNvGrpSpPr/>
          <p:nvPr/>
        </p:nvGrpSpPr>
        <p:grpSpPr>
          <a:xfrm>
            <a:off x="2243514" y="3504132"/>
            <a:ext cx="7467969" cy="1777537"/>
            <a:chOff x="2243514" y="3429000"/>
            <a:chExt cx="7467969" cy="1777537"/>
          </a:xfrm>
        </p:grpSpPr>
        <p:pic>
          <p:nvPicPr>
            <p:cNvPr id="11" name="图片 10">
              <a:extLst>
                <a:ext uri="{FF2B5EF4-FFF2-40B4-BE49-F238E27FC236}">
                  <a16:creationId xmlns:a16="http://schemas.microsoft.com/office/drawing/2014/main" id="{6EC63CE5-07CC-4018-C2C4-C828C5C8F2D9}"/>
                </a:ext>
              </a:extLst>
            </p:cNvPr>
            <p:cNvPicPr>
              <a:picLocks noChangeAspect="1"/>
            </p:cNvPicPr>
            <p:nvPr/>
          </p:nvPicPr>
          <p:blipFill>
            <a:blip r:embed="rId3"/>
            <a:stretch>
              <a:fillRect/>
            </a:stretch>
          </p:blipFill>
          <p:spPr>
            <a:xfrm>
              <a:off x="2843269" y="3429000"/>
              <a:ext cx="5720372" cy="1016604"/>
            </a:xfrm>
            <a:prstGeom prst="rect">
              <a:avLst/>
            </a:prstGeom>
          </p:spPr>
        </p:pic>
        <p:sp>
          <p:nvSpPr>
            <p:cNvPr id="10" name="矩形 9">
              <a:extLst>
                <a:ext uri="{FF2B5EF4-FFF2-40B4-BE49-F238E27FC236}">
                  <a16:creationId xmlns:a16="http://schemas.microsoft.com/office/drawing/2014/main" id="{05B61BF8-E371-E7D9-651F-955B58032CE8}"/>
                </a:ext>
              </a:extLst>
            </p:cNvPr>
            <p:cNvSpPr/>
            <p:nvPr/>
          </p:nvSpPr>
          <p:spPr>
            <a:xfrm>
              <a:off x="4581236" y="3796255"/>
              <a:ext cx="230909" cy="434109"/>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1BCBAA5F-716E-C20C-D71D-D732ADB6373F}"/>
                </a:ext>
              </a:extLst>
            </p:cNvPr>
            <p:cNvCxnSpPr>
              <a:cxnSpLocks/>
              <a:stCxn id="10" idx="2"/>
              <a:endCxn id="15" idx="0"/>
            </p:cNvCxnSpPr>
            <p:nvPr/>
          </p:nvCxnSpPr>
          <p:spPr>
            <a:xfrm flipH="1">
              <a:off x="2984733" y="4230364"/>
              <a:ext cx="1711958" cy="576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49593CCF-6EBD-83E0-9607-C85D45E7F83D}"/>
                </a:ext>
              </a:extLst>
            </p:cNvPr>
            <p:cNvSpPr/>
            <p:nvPr/>
          </p:nvSpPr>
          <p:spPr>
            <a:xfrm>
              <a:off x="2243514" y="4806427"/>
              <a:ext cx="1482437" cy="40011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Loss function</a:t>
              </a:r>
              <a:endParaRPr lang="zh-CN" altLang="en-US" dirty="0">
                <a:solidFill>
                  <a:schemeClr val="tx1"/>
                </a:solidFill>
              </a:endParaRPr>
            </a:p>
          </p:txBody>
        </p:sp>
        <p:sp>
          <p:nvSpPr>
            <p:cNvPr id="21" name="矩形 20">
              <a:extLst>
                <a:ext uri="{FF2B5EF4-FFF2-40B4-BE49-F238E27FC236}">
                  <a16:creationId xmlns:a16="http://schemas.microsoft.com/office/drawing/2014/main" id="{CAC35B2F-E407-94B5-2E8C-E7F27485CFF3}"/>
                </a:ext>
              </a:extLst>
            </p:cNvPr>
            <p:cNvSpPr/>
            <p:nvPr/>
          </p:nvSpPr>
          <p:spPr>
            <a:xfrm>
              <a:off x="4904510" y="3796255"/>
              <a:ext cx="1362363" cy="434109"/>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id="{BADC0F36-1596-6655-81DF-F4E037DA592E}"/>
                </a:ext>
              </a:extLst>
            </p:cNvPr>
            <p:cNvCxnSpPr>
              <a:cxnSpLocks/>
              <a:stCxn id="21" idx="2"/>
              <a:endCxn id="26" idx="0"/>
            </p:cNvCxnSpPr>
            <p:nvPr/>
          </p:nvCxnSpPr>
          <p:spPr>
            <a:xfrm flipH="1">
              <a:off x="4769094" y="4230364"/>
              <a:ext cx="816598" cy="57606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7DCDA469-52C9-69C1-B402-A3DC7C378254}"/>
                </a:ext>
              </a:extLst>
            </p:cNvPr>
            <p:cNvSpPr/>
            <p:nvPr/>
          </p:nvSpPr>
          <p:spPr>
            <a:xfrm>
              <a:off x="4010402" y="4806427"/>
              <a:ext cx="1517383" cy="40011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Ground Truth</a:t>
              </a:r>
              <a:endParaRPr lang="zh-CN" altLang="en-US" dirty="0">
                <a:solidFill>
                  <a:schemeClr val="tx1"/>
                </a:solidFill>
              </a:endParaRPr>
            </a:p>
          </p:txBody>
        </p:sp>
        <p:sp>
          <p:nvSpPr>
            <p:cNvPr id="29" name="矩形 28">
              <a:extLst>
                <a:ext uri="{FF2B5EF4-FFF2-40B4-BE49-F238E27FC236}">
                  <a16:creationId xmlns:a16="http://schemas.microsoft.com/office/drawing/2014/main" id="{3B4C7F26-798B-35FB-982F-4C557176BD04}"/>
                </a:ext>
              </a:extLst>
            </p:cNvPr>
            <p:cNvSpPr/>
            <p:nvPr/>
          </p:nvSpPr>
          <p:spPr>
            <a:xfrm>
              <a:off x="6023244" y="4803623"/>
              <a:ext cx="1849804" cy="400110"/>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Calibration model</a:t>
              </a:r>
              <a:endParaRPr lang="zh-CN" altLang="en-US" dirty="0">
                <a:solidFill>
                  <a:schemeClr val="tx1"/>
                </a:solidFill>
              </a:endParaRPr>
            </a:p>
          </p:txBody>
        </p:sp>
        <p:sp>
          <p:nvSpPr>
            <p:cNvPr id="30" name="矩形 29">
              <a:extLst>
                <a:ext uri="{FF2B5EF4-FFF2-40B4-BE49-F238E27FC236}">
                  <a16:creationId xmlns:a16="http://schemas.microsoft.com/office/drawing/2014/main" id="{CD8EBCD2-D51D-87CF-7394-051026196C17}"/>
                </a:ext>
              </a:extLst>
            </p:cNvPr>
            <p:cNvSpPr/>
            <p:nvPr/>
          </p:nvSpPr>
          <p:spPr>
            <a:xfrm>
              <a:off x="8194100" y="4806427"/>
              <a:ext cx="1517383" cy="40011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Measurement</a:t>
              </a:r>
              <a:endParaRPr lang="zh-CN" altLang="en-US" dirty="0">
                <a:solidFill>
                  <a:schemeClr val="tx1"/>
                </a:solidFill>
              </a:endParaRPr>
            </a:p>
          </p:txBody>
        </p:sp>
        <p:sp>
          <p:nvSpPr>
            <p:cNvPr id="31" name="矩形 30">
              <a:extLst>
                <a:ext uri="{FF2B5EF4-FFF2-40B4-BE49-F238E27FC236}">
                  <a16:creationId xmlns:a16="http://schemas.microsoft.com/office/drawing/2014/main" id="{4BB6A6B5-C871-B186-20AD-3D4FED737CE2}"/>
                </a:ext>
              </a:extLst>
            </p:cNvPr>
            <p:cNvSpPr/>
            <p:nvPr/>
          </p:nvSpPr>
          <p:spPr>
            <a:xfrm>
              <a:off x="6407952" y="3796255"/>
              <a:ext cx="297650" cy="434109"/>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98824402-D5D1-BD22-B99B-897BCD566A56}"/>
                </a:ext>
              </a:extLst>
            </p:cNvPr>
            <p:cNvCxnSpPr>
              <a:cxnSpLocks/>
              <a:stCxn id="31" idx="2"/>
              <a:endCxn id="29" idx="0"/>
            </p:cNvCxnSpPr>
            <p:nvPr/>
          </p:nvCxnSpPr>
          <p:spPr>
            <a:xfrm>
              <a:off x="6556777" y="4230364"/>
              <a:ext cx="391369" cy="573259"/>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92A2E0F9-AFD1-DE4D-EBB0-3F7D013AF96D}"/>
                </a:ext>
              </a:extLst>
            </p:cNvPr>
            <p:cNvSpPr/>
            <p:nvPr/>
          </p:nvSpPr>
          <p:spPr>
            <a:xfrm>
              <a:off x="6828208" y="3787019"/>
              <a:ext cx="1447573" cy="434109"/>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a:extLst>
                <a:ext uri="{FF2B5EF4-FFF2-40B4-BE49-F238E27FC236}">
                  <a16:creationId xmlns:a16="http://schemas.microsoft.com/office/drawing/2014/main" id="{253B9F31-5D38-A789-2293-6E5758417363}"/>
                </a:ext>
              </a:extLst>
            </p:cNvPr>
            <p:cNvCxnSpPr>
              <a:cxnSpLocks/>
              <a:stCxn id="36" idx="2"/>
              <a:endCxn id="30" idx="0"/>
            </p:cNvCxnSpPr>
            <p:nvPr/>
          </p:nvCxnSpPr>
          <p:spPr>
            <a:xfrm>
              <a:off x="7551995" y="4221128"/>
              <a:ext cx="1400797" cy="585299"/>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390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5">
            <a:extLst>
              <a:ext uri="{FF2B5EF4-FFF2-40B4-BE49-F238E27FC236}">
                <a16:creationId xmlns:a16="http://schemas.microsoft.com/office/drawing/2014/main" id="{AFFBE31F-42DC-A4CA-5472-51205C3B9BFD}"/>
              </a:ext>
            </a:extLst>
          </p:cNvPr>
          <p:cNvGraphicFramePr>
            <a:graphicFrameLocks noGrp="1"/>
          </p:cNvGraphicFramePr>
          <p:nvPr>
            <p:extLst>
              <p:ext uri="{D42A27DB-BD31-4B8C-83A1-F6EECF244321}">
                <p14:modId xmlns:p14="http://schemas.microsoft.com/office/powerpoint/2010/main" val="1070664029"/>
              </p:ext>
            </p:extLst>
          </p:nvPr>
        </p:nvGraphicFramePr>
        <p:xfrm>
          <a:off x="0" y="3"/>
          <a:ext cx="12192000" cy="365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238813408"/>
                    </a:ext>
                  </a:extLst>
                </a:gridCol>
                <a:gridCol w="2032000">
                  <a:extLst>
                    <a:ext uri="{9D8B030D-6E8A-4147-A177-3AD203B41FA5}">
                      <a16:colId xmlns:a16="http://schemas.microsoft.com/office/drawing/2014/main" val="4134155310"/>
                    </a:ext>
                  </a:extLst>
                </a:gridCol>
                <a:gridCol w="2032000">
                  <a:extLst>
                    <a:ext uri="{9D8B030D-6E8A-4147-A177-3AD203B41FA5}">
                      <a16:colId xmlns:a16="http://schemas.microsoft.com/office/drawing/2014/main" val="667694779"/>
                    </a:ext>
                  </a:extLst>
                </a:gridCol>
                <a:gridCol w="2032000">
                  <a:extLst>
                    <a:ext uri="{9D8B030D-6E8A-4147-A177-3AD203B41FA5}">
                      <a16:colId xmlns:a16="http://schemas.microsoft.com/office/drawing/2014/main" val="2355579797"/>
                    </a:ext>
                  </a:extLst>
                </a:gridCol>
                <a:gridCol w="2032000">
                  <a:extLst>
                    <a:ext uri="{9D8B030D-6E8A-4147-A177-3AD203B41FA5}">
                      <a16:colId xmlns:a16="http://schemas.microsoft.com/office/drawing/2014/main" val="3687507388"/>
                    </a:ext>
                  </a:extLst>
                </a:gridCol>
                <a:gridCol w="2032000">
                  <a:extLst>
                    <a:ext uri="{9D8B030D-6E8A-4147-A177-3AD203B41FA5}">
                      <a16:colId xmlns:a16="http://schemas.microsoft.com/office/drawing/2014/main" val="3248093066"/>
                    </a:ext>
                  </a:extLst>
                </a:gridCol>
              </a:tblGrid>
              <a:tr h="174396">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Background</a:t>
                      </a:r>
                      <a:endParaRPr lang="zh-CN" altLang="en-US" dirty="0">
                        <a:solidFill>
                          <a:schemeClr val="tx1"/>
                        </a:solidFill>
                        <a:latin typeface="Calibri" panose="020F0502020204030204" pitchFamily="34" charset="0"/>
                        <a:cs typeface="Calibri" panose="020F0502020204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Existing Methods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Insight !</a:t>
                      </a:r>
                      <a:endParaRPr lang="zh-CN" altLang="en-US"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Framework Design</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Experiments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189" rtl="0" eaLnBrk="1" latinLnBrk="0" hangingPunct="1"/>
                      <a:r>
                        <a:rPr lang="en-US" altLang="zh-CN"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Take away message</a:t>
                      </a:r>
                      <a:endParaRPr lang="zh-CN" altLang="en-US" sz="1800" b="1" kern="1200" dirty="0">
                        <a:solidFill>
                          <a:schemeClr val="tx1"/>
                        </a:solidFill>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46668522"/>
                  </a:ext>
                </a:extLst>
              </a:tr>
            </a:tbl>
          </a:graphicData>
        </a:graphic>
      </p:graphicFrame>
      <p:sp>
        <p:nvSpPr>
          <p:cNvPr id="4" name="日期占位符 3">
            <a:extLst>
              <a:ext uri="{FF2B5EF4-FFF2-40B4-BE49-F238E27FC236}">
                <a16:creationId xmlns:a16="http://schemas.microsoft.com/office/drawing/2014/main" id="{5B3737C9-D047-46C7-518C-1B105FB07435}"/>
              </a:ext>
            </a:extLst>
          </p:cNvPr>
          <p:cNvSpPr>
            <a:spLocks noGrp="1"/>
          </p:cNvSpPr>
          <p:nvPr>
            <p:ph type="dt" sz="half" idx="10"/>
          </p:nvPr>
        </p:nvSpPr>
        <p:spPr/>
        <p:txBody>
          <a:bodyPr/>
          <a:lstStyle/>
          <a:p>
            <a:fld id="{42925A7E-8D23-4BFE-B22A-B028E79EE939}" type="datetime1">
              <a:rPr kumimoji="1" lang="zh-CN" altLang="en-US" smtClean="0"/>
              <a:t>2023/6/17</a:t>
            </a:fld>
            <a:endParaRPr kumimoji="1" lang="zh-CN" altLang="en-US" dirty="0"/>
          </a:p>
        </p:txBody>
      </p:sp>
      <p:sp>
        <p:nvSpPr>
          <p:cNvPr id="6" name="灯片编号占位符 5">
            <a:extLst>
              <a:ext uri="{FF2B5EF4-FFF2-40B4-BE49-F238E27FC236}">
                <a16:creationId xmlns:a16="http://schemas.microsoft.com/office/drawing/2014/main" id="{5977D4C4-F807-CFB6-3F54-F1E78488B368}"/>
              </a:ext>
            </a:extLst>
          </p:cNvPr>
          <p:cNvSpPr>
            <a:spLocks noGrp="1"/>
          </p:cNvSpPr>
          <p:nvPr>
            <p:ph type="sldNum" sz="quarter" idx="12"/>
          </p:nvPr>
        </p:nvSpPr>
        <p:spPr/>
        <p:txBody>
          <a:bodyPr/>
          <a:lstStyle/>
          <a:p>
            <a:fld id="{977BA8E6-E826-B147-AA17-E3D76A29629C}" type="slidenum">
              <a:rPr kumimoji="1" lang="zh-CN" altLang="en-US" smtClean="0"/>
              <a:t>11</a:t>
            </a:fld>
            <a:endParaRPr kumimoji="1" lang="zh-CN" altLang="en-US" dirty="0"/>
          </a:p>
        </p:txBody>
      </p:sp>
      <p:sp>
        <p:nvSpPr>
          <p:cNvPr id="7" name="文本框 6">
            <a:extLst>
              <a:ext uri="{FF2B5EF4-FFF2-40B4-BE49-F238E27FC236}">
                <a16:creationId xmlns:a16="http://schemas.microsoft.com/office/drawing/2014/main" id="{A2DECD39-A1D2-130F-0029-8A6B4FB22B95}"/>
              </a:ext>
            </a:extLst>
          </p:cNvPr>
          <p:cNvSpPr txBox="1"/>
          <p:nvPr/>
        </p:nvSpPr>
        <p:spPr>
          <a:xfrm>
            <a:off x="0" y="558803"/>
            <a:ext cx="12192000" cy="707886"/>
          </a:xfrm>
          <a:prstGeom prst="rect">
            <a:avLst/>
          </a:prstGeom>
          <a:noFill/>
        </p:spPr>
        <p:txBody>
          <a:bodyPr wrap="square" rtlCol="0">
            <a:spAutoFit/>
          </a:bodyPr>
          <a:lstStyle/>
          <a:p>
            <a:pPr algn="ctr"/>
            <a:r>
              <a:rPr lang="en-US" altLang="zh-CN" sz="4000" b="1" i="0" dirty="0">
                <a:solidFill>
                  <a:srgbClr val="101214"/>
                </a:solidFill>
                <a:effectLst/>
                <a:latin typeface="PingFang SC"/>
              </a:rPr>
              <a:t>Observation: </a:t>
            </a:r>
            <a:r>
              <a:rPr lang="zh-CN" altLang="en-US" sz="4000" b="1" dirty="0"/>
              <a:t>time- and spatial-invariant knowledge </a:t>
            </a:r>
            <a:endParaRPr lang="zh-CN" altLang="en-US" sz="4000" b="1" dirty="0">
              <a:latin typeface="Calibri" panose="020F0502020204030204" pitchFamily="34" charset="0"/>
              <a:cs typeface="Calibri" panose="020F0502020204030204" pitchFamily="34" charset="0"/>
            </a:endParaRPr>
          </a:p>
        </p:txBody>
      </p:sp>
      <p:pic>
        <p:nvPicPr>
          <p:cNvPr id="13" name="图片 12">
            <a:extLst>
              <a:ext uri="{FF2B5EF4-FFF2-40B4-BE49-F238E27FC236}">
                <a16:creationId xmlns:a16="http://schemas.microsoft.com/office/drawing/2014/main" id="{C5F273AC-1286-2B5C-34F6-86516B48353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97347" y="3980314"/>
            <a:ext cx="6913417" cy="2049447"/>
          </a:xfrm>
          <a:prstGeom prst="rect">
            <a:avLst/>
          </a:prstGeom>
        </p:spPr>
      </p:pic>
      <p:grpSp>
        <p:nvGrpSpPr>
          <p:cNvPr id="28" name="组合 27">
            <a:extLst>
              <a:ext uri="{FF2B5EF4-FFF2-40B4-BE49-F238E27FC236}">
                <a16:creationId xmlns:a16="http://schemas.microsoft.com/office/drawing/2014/main" id="{1B3586CF-C4F9-3021-7D74-1FB43369F09D}"/>
              </a:ext>
            </a:extLst>
          </p:cNvPr>
          <p:cNvGrpSpPr/>
          <p:nvPr/>
        </p:nvGrpSpPr>
        <p:grpSpPr>
          <a:xfrm>
            <a:off x="697347" y="1479134"/>
            <a:ext cx="9748981" cy="2113031"/>
            <a:chOff x="697347" y="1502224"/>
            <a:chExt cx="9748981" cy="2113031"/>
          </a:xfrm>
        </p:grpSpPr>
        <p:pic>
          <p:nvPicPr>
            <p:cNvPr id="15" name="图片 14">
              <a:extLst>
                <a:ext uri="{FF2B5EF4-FFF2-40B4-BE49-F238E27FC236}">
                  <a16:creationId xmlns:a16="http://schemas.microsoft.com/office/drawing/2014/main" id="{A94AAF0E-1887-5F6F-07ED-9358AC1018E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97347" y="1574474"/>
              <a:ext cx="6884184" cy="2040781"/>
            </a:xfrm>
            <a:prstGeom prst="rect">
              <a:avLst/>
            </a:prstGeom>
          </p:spPr>
        </p:pic>
        <p:pic>
          <p:nvPicPr>
            <p:cNvPr id="19" name="图片 18">
              <a:extLst>
                <a:ext uri="{FF2B5EF4-FFF2-40B4-BE49-F238E27FC236}">
                  <a16:creationId xmlns:a16="http://schemas.microsoft.com/office/drawing/2014/main" id="{7DD69C6B-2F65-2A49-7E16-C6F600FAA6C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77482" t="7412" r="1655" b="28546"/>
            <a:stretch/>
          </p:blipFill>
          <p:spPr>
            <a:xfrm>
              <a:off x="8478982" y="1502224"/>
              <a:ext cx="1967346" cy="1790222"/>
            </a:xfrm>
            <a:prstGeom prst="rect">
              <a:avLst/>
            </a:prstGeom>
          </p:spPr>
        </p:pic>
      </p:grpSp>
      <p:sp>
        <p:nvSpPr>
          <p:cNvPr id="18" name="文本框 17">
            <a:extLst>
              <a:ext uri="{FF2B5EF4-FFF2-40B4-BE49-F238E27FC236}">
                <a16:creationId xmlns:a16="http://schemas.microsoft.com/office/drawing/2014/main" id="{574142E5-1B79-2694-DF1C-E1A445D1FEA1}"/>
              </a:ext>
            </a:extLst>
          </p:cNvPr>
          <p:cNvSpPr txBox="1"/>
          <p:nvPr/>
        </p:nvSpPr>
        <p:spPr>
          <a:xfrm>
            <a:off x="3048000" y="3610982"/>
            <a:ext cx="6096000" cy="369332"/>
          </a:xfrm>
          <a:prstGeom prst="rect">
            <a:avLst/>
          </a:prstGeom>
          <a:noFill/>
          <a:ln w="28575">
            <a:solidFill>
              <a:srgbClr val="C00000"/>
            </a:solidFill>
          </a:ln>
        </p:spPr>
        <p:txBody>
          <a:bodyPr wrap="square">
            <a:spAutoFit/>
          </a:bodyPr>
          <a:lstStyle/>
          <a:p>
            <a:pPr algn="ctr"/>
            <a:r>
              <a:rPr lang="en-US" altLang="zh-CN" b="1" dirty="0"/>
              <a:t>T</a:t>
            </a:r>
            <a:r>
              <a:rPr lang="zh-CN" altLang="en-US" b="1" dirty="0"/>
              <a:t>emporal dependencies of the measurement series</a:t>
            </a:r>
          </a:p>
        </p:txBody>
      </p:sp>
      <p:sp>
        <p:nvSpPr>
          <p:cNvPr id="29" name="文本框 28">
            <a:extLst>
              <a:ext uri="{FF2B5EF4-FFF2-40B4-BE49-F238E27FC236}">
                <a16:creationId xmlns:a16="http://schemas.microsoft.com/office/drawing/2014/main" id="{76B94183-36E3-C8EC-BAD2-727F7D02769A}"/>
              </a:ext>
            </a:extLst>
          </p:cNvPr>
          <p:cNvSpPr txBox="1"/>
          <p:nvPr/>
        </p:nvSpPr>
        <p:spPr>
          <a:xfrm>
            <a:off x="3048000" y="6002184"/>
            <a:ext cx="6096000" cy="369332"/>
          </a:xfrm>
          <a:prstGeom prst="rect">
            <a:avLst/>
          </a:prstGeom>
          <a:noFill/>
          <a:ln w="28575">
            <a:solidFill>
              <a:srgbClr val="C00000"/>
            </a:solidFill>
          </a:ln>
        </p:spPr>
        <p:txBody>
          <a:bodyPr wrap="square">
            <a:spAutoFit/>
          </a:bodyPr>
          <a:lstStyle/>
          <a:p>
            <a:pPr algn="ctr"/>
            <a:r>
              <a:rPr lang="en-US" altLang="zh-CN" b="1" dirty="0"/>
              <a:t>C</a:t>
            </a:r>
            <a:r>
              <a:rPr lang="zh-CN" altLang="en-US" b="1" dirty="0"/>
              <a:t>orrelation between multiple pollutants </a:t>
            </a:r>
            <a:r>
              <a:rPr lang="en-US" altLang="zh-CN" b="1" dirty="0"/>
              <a:t>measurements</a:t>
            </a:r>
            <a:endParaRPr lang="zh-CN" altLang="en-US" b="1" dirty="0"/>
          </a:p>
        </p:txBody>
      </p:sp>
      <p:pic>
        <p:nvPicPr>
          <p:cNvPr id="32" name="图片 31">
            <a:extLst>
              <a:ext uri="{FF2B5EF4-FFF2-40B4-BE49-F238E27FC236}">
                <a16:creationId xmlns:a16="http://schemas.microsoft.com/office/drawing/2014/main" id="{198AA664-8F37-952C-88B8-174F4B367375}"/>
              </a:ext>
            </a:extLst>
          </p:cNvPr>
          <p:cNvPicPr>
            <a:picLocks noChangeAspect="1"/>
          </p:cNvPicPr>
          <p:nvPr/>
        </p:nvPicPr>
        <p:blipFill rotWithShape="1">
          <a:blip r:embed="rId5"/>
          <a:srcRect t="19887"/>
          <a:stretch/>
        </p:blipFill>
        <p:spPr>
          <a:xfrm>
            <a:off x="8947404" y="4061642"/>
            <a:ext cx="955267" cy="1790223"/>
          </a:xfrm>
          <a:prstGeom prst="rect">
            <a:avLst/>
          </a:prstGeom>
        </p:spPr>
      </p:pic>
      <p:sp>
        <p:nvSpPr>
          <p:cNvPr id="33" name="矩形 32">
            <a:extLst>
              <a:ext uri="{FF2B5EF4-FFF2-40B4-BE49-F238E27FC236}">
                <a16:creationId xmlns:a16="http://schemas.microsoft.com/office/drawing/2014/main" id="{854886D1-43E3-47D1-9FD1-8BC959F807C9}"/>
              </a:ext>
            </a:extLst>
          </p:cNvPr>
          <p:cNvSpPr/>
          <p:nvPr/>
        </p:nvSpPr>
        <p:spPr>
          <a:xfrm>
            <a:off x="6128327" y="1739432"/>
            <a:ext cx="1306946" cy="12826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a:extLst>
              <a:ext uri="{FF2B5EF4-FFF2-40B4-BE49-F238E27FC236}">
                <a16:creationId xmlns:a16="http://schemas.microsoft.com/office/drawing/2014/main" id="{CD2E9CAE-DD9E-813B-FF14-2A8E7DA3B593}"/>
              </a:ext>
            </a:extLst>
          </p:cNvPr>
          <p:cNvCxnSpPr>
            <a:cxnSpLocks/>
          </p:cNvCxnSpPr>
          <p:nvPr/>
        </p:nvCxnSpPr>
        <p:spPr>
          <a:xfrm flipV="1">
            <a:off x="7435273" y="1544275"/>
            <a:ext cx="1043709" cy="195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FF0B7313-A832-A6DB-D833-7357447EBDB5}"/>
              </a:ext>
            </a:extLst>
          </p:cNvPr>
          <p:cNvCxnSpPr>
            <a:cxnSpLocks/>
          </p:cNvCxnSpPr>
          <p:nvPr/>
        </p:nvCxnSpPr>
        <p:spPr>
          <a:xfrm>
            <a:off x="7435273" y="3022113"/>
            <a:ext cx="988291" cy="2472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9952A262-7716-71D8-DDF5-104BD63A3E37}"/>
              </a:ext>
            </a:extLst>
          </p:cNvPr>
          <p:cNvSpPr/>
          <p:nvPr/>
        </p:nvSpPr>
        <p:spPr>
          <a:xfrm>
            <a:off x="4552511" y="4512564"/>
            <a:ext cx="312097" cy="9639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a:extLst>
              <a:ext uri="{FF2B5EF4-FFF2-40B4-BE49-F238E27FC236}">
                <a16:creationId xmlns:a16="http://schemas.microsoft.com/office/drawing/2014/main" id="{8406C21A-E8EC-4D63-CB74-053CD4C98D60}"/>
              </a:ext>
            </a:extLst>
          </p:cNvPr>
          <p:cNvCxnSpPr>
            <a:cxnSpLocks/>
          </p:cNvCxnSpPr>
          <p:nvPr/>
        </p:nvCxnSpPr>
        <p:spPr>
          <a:xfrm flipV="1">
            <a:off x="4864608" y="4239441"/>
            <a:ext cx="4032504" cy="2731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3838F086-307C-8B92-322E-D094A5762CB8}"/>
              </a:ext>
            </a:extLst>
          </p:cNvPr>
          <p:cNvCxnSpPr>
            <a:cxnSpLocks/>
          </p:cNvCxnSpPr>
          <p:nvPr/>
        </p:nvCxnSpPr>
        <p:spPr>
          <a:xfrm>
            <a:off x="4864608" y="5476509"/>
            <a:ext cx="4032504" cy="2665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851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5">
            <a:extLst>
              <a:ext uri="{FF2B5EF4-FFF2-40B4-BE49-F238E27FC236}">
                <a16:creationId xmlns:a16="http://schemas.microsoft.com/office/drawing/2014/main" id="{AFFBE31F-42DC-A4CA-5472-51205C3B9BFD}"/>
              </a:ext>
            </a:extLst>
          </p:cNvPr>
          <p:cNvGraphicFramePr>
            <a:graphicFrameLocks noGrp="1"/>
          </p:cNvGraphicFramePr>
          <p:nvPr>
            <p:extLst>
              <p:ext uri="{D42A27DB-BD31-4B8C-83A1-F6EECF244321}">
                <p14:modId xmlns:p14="http://schemas.microsoft.com/office/powerpoint/2010/main" val="2074268379"/>
              </p:ext>
            </p:extLst>
          </p:nvPr>
        </p:nvGraphicFramePr>
        <p:xfrm>
          <a:off x="0" y="3"/>
          <a:ext cx="12192000" cy="365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238813408"/>
                    </a:ext>
                  </a:extLst>
                </a:gridCol>
                <a:gridCol w="2032000">
                  <a:extLst>
                    <a:ext uri="{9D8B030D-6E8A-4147-A177-3AD203B41FA5}">
                      <a16:colId xmlns:a16="http://schemas.microsoft.com/office/drawing/2014/main" val="4134155310"/>
                    </a:ext>
                  </a:extLst>
                </a:gridCol>
                <a:gridCol w="2032000">
                  <a:extLst>
                    <a:ext uri="{9D8B030D-6E8A-4147-A177-3AD203B41FA5}">
                      <a16:colId xmlns:a16="http://schemas.microsoft.com/office/drawing/2014/main" val="667694779"/>
                    </a:ext>
                  </a:extLst>
                </a:gridCol>
                <a:gridCol w="2032000">
                  <a:extLst>
                    <a:ext uri="{9D8B030D-6E8A-4147-A177-3AD203B41FA5}">
                      <a16:colId xmlns:a16="http://schemas.microsoft.com/office/drawing/2014/main" val="2355579797"/>
                    </a:ext>
                  </a:extLst>
                </a:gridCol>
                <a:gridCol w="2032000">
                  <a:extLst>
                    <a:ext uri="{9D8B030D-6E8A-4147-A177-3AD203B41FA5}">
                      <a16:colId xmlns:a16="http://schemas.microsoft.com/office/drawing/2014/main" val="3687507388"/>
                    </a:ext>
                  </a:extLst>
                </a:gridCol>
                <a:gridCol w="2032000">
                  <a:extLst>
                    <a:ext uri="{9D8B030D-6E8A-4147-A177-3AD203B41FA5}">
                      <a16:colId xmlns:a16="http://schemas.microsoft.com/office/drawing/2014/main" val="3248093066"/>
                    </a:ext>
                  </a:extLst>
                </a:gridCol>
              </a:tblGrid>
              <a:tr h="174396">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Background</a:t>
                      </a:r>
                      <a:endParaRPr lang="zh-CN" altLang="en-US" dirty="0">
                        <a:solidFill>
                          <a:schemeClr val="tx1"/>
                        </a:solidFill>
                        <a:latin typeface="Calibri" panose="020F0502020204030204" pitchFamily="34" charset="0"/>
                        <a:cs typeface="Calibri" panose="020F0502020204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Existing Methods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Insight !</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Framework Design</a:t>
                      </a:r>
                      <a:endParaRPr lang="zh-CN" altLang="en-US"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Experiments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189" rtl="0" eaLnBrk="1" latinLnBrk="0" hangingPunct="1"/>
                      <a:r>
                        <a:rPr lang="en-US" altLang="zh-CN"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Take away message</a:t>
                      </a:r>
                      <a:endParaRPr lang="zh-CN" altLang="en-US" sz="1800" b="1" kern="1200" dirty="0">
                        <a:solidFill>
                          <a:schemeClr val="tx1"/>
                        </a:solidFill>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46668522"/>
                  </a:ext>
                </a:extLst>
              </a:tr>
            </a:tbl>
          </a:graphicData>
        </a:graphic>
      </p:graphicFrame>
      <p:sp>
        <p:nvSpPr>
          <p:cNvPr id="4" name="日期占位符 3">
            <a:extLst>
              <a:ext uri="{FF2B5EF4-FFF2-40B4-BE49-F238E27FC236}">
                <a16:creationId xmlns:a16="http://schemas.microsoft.com/office/drawing/2014/main" id="{5B3737C9-D047-46C7-518C-1B105FB07435}"/>
              </a:ext>
            </a:extLst>
          </p:cNvPr>
          <p:cNvSpPr>
            <a:spLocks noGrp="1"/>
          </p:cNvSpPr>
          <p:nvPr>
            <p:ph type="dt" sz="half" idx="10"/>
          </p:nvPr>
        </p:nvSpPr>
        <p:spPr/>
        <p:txBody>
          <a:bodyPr/>
          <a:lstStyle/>
          <a:p>
            <a:fld id="{42925A7E-8D23-4BFE-B22A-B028E79EE939}" type="datetime1">
              <a:rPr kumimoji="1" lang="zh-CN" altLang="en-US" smtClean="0"/>
              <a:t>2023/6/17</a:t>
            </a:fld>
            <a:endParaRPr kumimoji="1" lang="zh-CN" altLang="en-US" dirty="0"/>
          </a:p>
        </p:txBody>
      </p:sp>
      <p:sp>
        <p:nvSpPr>
          <p:cNvPr id="6" name="灯片编号占位符 5">
            <a:extLst>
              <a:ext uri="{FF2B5EF4-FFF2-40B4-BE49-F238E27FC236}">
                <a16:creationId xmlns:a16="http://schemas.microsoft.com/office/drawing/2014/main" id="{5977D4C4-F807-CFB6-3F54-F1E78488B368}"/>
              </a:ext>
            </a:extLst>
          </p:cNvPr>
          <p:cNvSpPr>
            <a:spLocks noGrp="1"/>
          </p:cNvSpPr>
          <p:nvPr>
            <p:ph type="sldNum" sz="quarter" idx="12"/>
          </p:nvPr>
        </p:nvSpPr>
        <p:spPr/>
        <p:txBody>
          <a:bodyPr/>
          <a:lstStyle/>
          <a:p>
            <a:fld id="{977BA8E6-E826-B147-AA17-E3D76A29629C}" type="slidenum">
              <a:rPr kumimoji="1" lang="zh-CN" altLang="en-US" smtClean="0"/>
              <a:t>12</a:t>
            </a:fld>
            <a:endParaRPr kumimoji="1" lang="zh-CN" altLang="en-US"/>
          </a:p>
        </p:txBody>
      </p:sp>
      <p:sp>
        <p:nvSpPr>
          <p:cNvPr id="7" name="文本框 6">
            <a:extLst>
              <a:ext uri="{FF2B5EF4-FFF2-40B4-BE49-F238E27FC236}">
                <a16:creationId xmlns:a16="http://schemas.microsoft.com/office/drawing/2014/main" id="{A2DECD39-A1D2-130F-0029-8A6B4FB22B95}"/>
              </a:ext>
            </a:extLst>
          </p:cNvPr>
          <p:cNvSpPr txBox="1"/>
          <p:nvPr/>
        </p:nvSpPr>
        <p:spPr>
          <a:xfrm>
            <a:off x="0" y="558803"/>
            <a:ext cx="12192000" cy="707886"/>
          </a:xfrm>
          <a:prstGeom prst="rect">
            <a:avLst/>
          </a:prstGeom>
          <a:noFill/>
        </p:spPr>
        <p:txBody>
          <a:bodyPr wrap="square" rtlCol="0">
            <a:spAutoFit/>
          </a:bodyPr>
          <a:lstStyle/>
          <a:p>
            <a:pPr algn="ctr"/>
            <a:r>
              <a:rPr lang="en-US" altLang="zh-CN" sz="4000" b="1" i="0" dirty="0">
                <a:solidFill>
                  <a:srgbClr val="101214"/>
                </a:solidFill>
                <a:effectLst/>
                <a:latin typeface="PingFang SC"/>
              </a:rPr>
              <a:t>Framework Overview</a:t>
            </a:r>
            <a:endParaRPr lang="zh-CN" altLang="en-US" sz="4000" b="1" dirty="0">
              <a:latin typeface="Calibri" panose="020F0502020204030204" pitchFamily="34" charset="0"/>
              <a:cs typeface="Calibri" panose="020F0502020204030204" pitchFamily="34" charset="0"/>
            </a:endParaRPr>
          </a:p>
        </p:txBody>
      </p:sp>
      <p:grpSp>
        <p:nvGrpSpPr>
          <p:cNvPr id="52" name="组合 51">
            <a:extLst>
              <a:ext uri="{FF2B5EF4-FFF2-40B4-BE49-F238E27FC236}">
                <a16:creationId xmlns:a16="http://schemas.microsoft.com/office/drawing/2014/main" id="{DFECCBA9-8A32-C37F-1512-241C925C3FBE}"/>
              </a:ext>
            </a:extLst>
          </p:cNvPr>
          <p:cNvGrpSpPr/>
          <p:nvPr/>
        </p:nvGrpSpPr>
        <p:grpSpPr>
          <a:xfrm>
            <a:off x="288932" y="1794226"/>
            <a:ext cx="11614135" cy="3755351"/>
            <a:chOff x="288932" y="1794226"/>
            <a:chExt cx="11614135" cy="3755351"/>
          </a:xfrm>
        </p:grpSpPr>
        <p:cxnSp>
          <p:nvCxnSpPr>
            <p:cNvPr id="2" name="直接连接符 1">
              <a:extLst>
                <a:ext uri="{FF2B5EF4-FFF2-40B4-BE49-F238E27FC236}">
                  <a16:creationId xmlns:a16="http://schemas.microsoft.com/office/drawing/2014/main" id="{4B2DAACC-654E-38EB-1CFF-DF4027BD253F}"/>
                </a:ext>
              </a:extLst>
            </p:cNvPr>
            <p:cNvCxnSpPr>
              <a:cxnSpLocks/>
            </p:cNvCxnSpPr>
            <p:nvPr/>
          </p:nvCxnSpPr>
          <p:spPr>
            <a:xfrm>
              <a:off x="405176" y="3939896"/>
              <a:ext cx="11356468" cy="22382"/>
            </a:xfrm>
            <a:prstGeom prst="line">
              <a:avLst/>
            </a:prstGeom>
            <a:ln w="254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0105DD82-70ED-0D13-89CD-7689D3904A03}"/>
                </a:ext>
              </a:extLst>
            </p:cNvPr>
            <p:cNvSpPr/>
            <p:nvPr/>
          </p:nvSpPr>
          <p:spPr>
            <a:xfrm>
              <a:off x="405176" y="2731616"/>
              <a:ext cx="1522947" cy="569260"/>
            </a:xfrm>
            <a:prstGeom prst="rect">
              <a:avLst/>
            </a:prstGeom>
            <a:solidFill>
              <a:srgbClr val="E8CEC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Unlabeled measurement</a:t>
              </a:r>
              <a:endParaRPr lang="zh-CN" altLang="en-US" dirty="0">
                <a:solidFill>
                  <a:schemeClr val="tx1"/>
                </a:solidFill>
                <a:latin typeface="Calibri" panose="020F0502020204030204" pitchFamily="34" charset="0"/>
                <a:cs typeface="Calibri" panose="020F0502020204030204" pitchFamily="34" charset="0"/>
              </a:endParaRPr>
            </a:p>
          </p:txBody>
        </p:sp>
        <p:sp>
          <p:nvSpPr>
            <p:cNvPr id="8" name="文本框 7">
              <a:extLst>
                <a:ext uri="{FF2B5EF4-FFF2-40B4-BE49-F238E27FC236}">
                  <a16:creationId xmlns:a16="http://schemas.microsoft.com/office/drawing/2014/main" id="{75581C4B-DA5C-A849-0ACF-4408A0326A2E}"/>
                </a:ext>
              </a:extLst>
            </p:cNvPr>
            <p:cNvSpPr txBox="1"/>
            <p:nvPr/>
          </p:nvSpPr>
          <p:spPr>
            <a:xfrm>
              <a:off x="288932" y="1794226"/>
              <a:ext cx="4504396" cy="461665"/>
            </a:xfrm>
            <a:prstGeom prst="rect">
              <a:avLst/>
            </a:prstGeom>
            <a:noFill/>
          </p:spPr>
          <p:txBody>
            <a:bodyPr wrap="square">
              <a:spAutoFit/>
            </a:bodyPr>
            <a:lstStyle/>
            <a:p>
              <a:r>
                <a:rPr lang="en-US" altLang="zh-CN" sz="2400" b="1" i="0" dirty="0">
                  <a:effectLst/>
                  <a:latin typeface="Calibri" panose="020F0502020204030204" pitchFamily="34" charset="0"/>
                  <a:ea typeface="Calibri" panose="020F0502020204030204" pitchFamily="34" charset="0"/>
                  <a:cs typeface="Calibri" panose="020F0502020204030204" pitchFamily="34" charset="0"/>
                </a:rPr>
                <a:t>1. Self-supervised learning phase</a:t>
              </a:r>
              <a:endParaRPr lang="zh-CN" altLang="en-US" sz="2400" b="1" dirty="0">
                <a:latin typeface="Calibri" panose="020F0502020204030204" pitchFamily="34" charset="0"/>
                <a:cs typeface="Calibri" panose="020F0502020204030204" pitchFamily="34" charset="0"/>
              </a:endParaRPr>
            </a:p>
          </p:txBody>
        </p:sp>
        <p:grpSp>
          <p:nvGrpSpPr>
            <p:cNvPr id="9" name="组合 8">
              <a:extLst>
                <a:ext uri="{FF2B5EF4-FFF2-40B4-BE49-F238E27FC236}">
                  <a16:creationId xmlns:a16="http://schemas.microsoft.com/office/drawing/2014/main" id="{DCDF8D25-6A8D-5856-42A9-5F87676C3B59}"/>
                </a:ext>
              </a:extLst>
            </p:cNvPr>
            <p:cNvGrpSpPr/>
            <p:nvPr/>
          </p:nvGrpSpPr>
          <p:grpSpPr>
            <a:xfrm>
              <a:off x="2381110" y="2268164"/>
              <a:ext cx="369332" cy="1559560"/>
              <a:chOff x="2203291" y="4114679"/>
              <a:chExt cx="369332" cy="1559560"/>
            </a:xfrm>
          </p:grpSpPr>
          <p:sp>
            <p:nvSpPr>
              <p:cNvPr id="10" name="矩形: 圆角 9">
                <a:extLst>
                  <a:ext uri="{FF2B5EF4-FFF2-40B4-BE49-F238E27FC236}">
                    <a16:creationId xmlns:a16="http://schemas.microsoft.com/office/drawing/2014/main" id="{7AFAEF04-A0B5-0456-93BE-D632882B9C0F}"/>
                  </a:ext>
                </a:extLst>
              </p:cNvPr>
              <p:cNvSpPr/>
              <p:nvPr/>
            </p:nvSpPr>
            <p:spPr>
              <a:xfrm>
                <a:off x="2203291" y="4312034"/>
                <a:ext cx="320040" cy="1172464"/>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22ACEB23-C702-0ABD-047B-6FE6E2C0025C}"/>
                  </a:ext>
                </a:extLst>
              </p:cNvPr>
              <p:cNvSpPr txBox="1"/>
              <p:nvPr/>
            </p:nvSpPr>
            <p:spPr>
              <a:xfrm rot="5400000">
                <a:off x="1608177" y="4709793"/>
                <a:ext cx="1559560" cy="369332"/>
              </a:xfrm>
              <a:prstGeom prst="rect">
                <a:avLst/>
              </a:prstGeom>
              <a:noFill/>
            </p:spPr>
            <p:txBody>
              <a:bodyPr wrap="square">
                <a:spAutoFit/>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Masking</a:t>
                </a:r>
                <a:endParaRPr lang="zh-CN" altLang="en-US" dirty="0">
                  <a:latin typeface="Calibri" panose="020F0502020204030204" pitchFamily="34" charset="0"/>
                  <a:cs typeface="Calibri" panose="020F0502020204030204" pitchFamily="34" charset="0"/>
                </a:endParaRPr>
              </a:p>
            </p:txBody>
          </p:sp>
        </p:grpSp>
        <p:grpSp>
          <p:nvGrpSpPr>
            <p:cNvPr id="12" name="组合 11">
              <a:extLst>
                <a:ext uri="{FF2B5EF4-FFF2-40B4-BE49-F238E27FC236}">
                  <a16:creationId xmlns:a16="http://schemas.microsoft.com/office/drawing/2014/main" id="{2AFB713E-520F-E6A6-55D1-5066A4A70A89}"/>
                </a:ext>
              </a:extLst>
            </p:cNvPr>
            <p:cNvGrpSpPr/>
            <p:nvPr/>
          </p:nvGrpSpPr>
          <p:grpSpPr>
            <a:xfrm>
              <a:off x="5083686" y="2532765"/>
              <a:ext cx="1392898" cy="1030358"/>
              <a:chOff x="3790227" y="3839347"/>
              <a:chExt cx="1392898" cy="1030358"/>
            </a:xfrm>
          </p:grpSpPr>
          <p:sp>
            <p:nvSpPr>
              <p:cNvPr id="13" name="梯形 12">
                <a:extLst>
                  <a:ext uri="{FF2B5EF4-FFF2-40B4-BE49-F238E27FC236}">
                    <a16:creationId xmlns:a16="http://schemas.microsoft.com/office/drawing/2014/main" id="{80B9C7B9-F176-AF01-0840-E1857BC8862D}"/>
                  </a:ext>
                </a:extLst>
              </p:cNvPr>
              <p:cNvSpPr/>
              <p:nvPr/>
            </p:nvSpPr>
            <p:spPr>
              <a:xfrm rot="5400000">
                <a:off x="3971761" y="3712876"/>
                <a:ext cx="1030358" cy="1283300"/>
              </a:xfrm>
              <a:prstGeom prst="trapezoid">
                <a:avLst>
                  <a:gd name="adj" fmla="val 36811"/>
                </a:avLst>
              </a:prstGeom>
              <a:solidFill>
                <a:srgbClr val="DAE3F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7EEEF386-FF90-B40C-DF9F-622907C8115C}"/>
                  </a:ext>
                </a:extLst>
              </p:cNvPr>
              <p:cNvSpPr txBox="1"/>
              <p:nvPr/>
            </p:nvSpPr>
            <p:spPr>
              <a:xfrm>
                <a:off x="3790227" y="4169860"/>
                <a:ext cx="1392898" cy="369332"/>
              </a:xfrm>
              <a:prstGeom prst="rect">
                <a:avLst/>
              </a:prstGeom>
              <a:noFill/>
            </p:spPr>
            <p:txBody>
              <a:bodyPr wrap="square">
                <a:spAutoFit/>
              </a:bodyPr>
              <a:lstStyle/>
              <a:p>
                <a:pPr algn="ctr"/>
                <a:r>
                  <a:rPr lang="en-US" altLang="zh-CN" dirty="0">
                    <a:latin typeface="Arial" panose="020B0604020202020204" pitchFamily="34" charset="0"/>
                  </a:rPr>
                  <a:t>CaliFormer</a:t>
                </a:r>
                <a:endParaRPr lang="zh-CN" altLang="en-US" dirty="0">
                  <a:latin typeface="Calibri" panose="020F0502020204030204" pitchFamily="34" charset="0"/>
                  <a:cs typeface="Calibri" panose="020F0502020204030204" pitchFamily="34" charset="0"/>
                </a:endParaRPr>
              </a:p>
            </p:txBody>
          </p:sp>
        </p:grpSp>
        <p:grpSp>
          <p:nvGrpSpPr>
            <p:cNvPr id="15" name="组合 14">
              <a:extLst>
                <a:ext uri="{FF2B5EF4-FFF2-40B4-BE49-F238E27FC236}">
                  <a16:creationId xmlns:a16="http://schemas.microsoft.com/office/drawing/2014/main" id="{9C6056AB-410F-C609-396E-158BF29FB1B9}"/>
                </a:ext>
              </a:extLst>
            </p:cNvPr>
            <p:cNvGrpSpPr/>
            <p:nvPr/>
          </p:nvGrpSpPr>
          <p:grpSpPr>
            <a:xfrm>
              <a:off x="7459152" y="2501067"/>
              <a:ext cx="1503069" cy="1030358"/>
              <a:chOff x="6220758" y="2966578"/>
              <a:chExt cx="1503069" cy="1030358"/>
            </a:xfrm>
          </p:grpSpPr>
          <p:sp>
            <p:nvSpPr>
              <p:cNvPr id="16" name="梯形 15">
                <a:extLst>
                  <a:ext uri="{FF2B5EF4-FFF2-40B4-BE49-F238E27FC236}">
                    <a16:creationId xmlns:a16="http://schemas.microsoft.com/office/drawing/2014/main" id="{DEE8EA73-284F-D39F-5CE4-4FD976C08022}"/>
                  </a:ext>
                </a:extLst>
              </p:cNvPr>
              <p:cNvSpPr/>
              <p:nvPr/>
            </p:nvSpPr>
            <p:spPr>
              <a:xfrm rot="16200000">
                <a:off x="6347229" y="2840107"/>
                <a:ext cx="1030358" cy="1283300"/>
              </a:xfrm>
              <a:prstGeom prst="trapezoid">
                <a:avLst>
                  <a:gd name="adj" fmla="val 36811"/>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123FC7DF-AF5C-2791-14A1-9CD968CF269B}"/>
                  </a:ext>
                </a:extLst>
              </p:cNvPr>
              <p:cNvSpPr txBox="1"/>
              <p:nvPr/>
            </p:nvSpPr>
            <p:spPr>
              <a:xfrm>
                <a:off x="6330929" y="3158590"/>
                <a:ext cx="1392898" cy="646331"/>
              </a:xfrm>
              <a:prstGeom prst="rect">
                <a:avLst/>
              </a:prstGeom>
              <a:noFill/>
            </p:spPr>
            <p:txBody>
              <a:bodyPr wrap="square">
                <a:spAutoFit/>
              </a:bodyPr>
              <a:lstStyle/>
              <a:p>
                <a:pPr algn="ctr"/>
                <a:r>
                  <a:rPr lang="en-US" altLang="zh-CN" dirty="0">
                    <a:latin typeface="Arial" panose="020B0604020202020204" pitchFamily="34" charset="0"/>
                    <a:cs typeface="Calibri" panose="020F0502020204030204" pitchFamily="34" charset="0"/>
                  </a:rPr>
                  <a:t>Pre-train</a:t>
                </a:r>
              </a:p>
              <a:p>
                <a:pPr algn="ctr"/>
                <a:r>
                  <a:rPr lang="en-US" altLang="zh-CN" dirty="0">
                    <a:latin typeface="Arial" panose="020B0604020202020204" pitchFamily="34" charset="0"/>
                    <a:cs typeface="Calibri" panose="020F0502020204030204" pitchFamily="34" charset="0"/>
                  </a:rPr>
                  <a:t>Decoder</a:t>
                </a:r>
                <a:endParaRPr lang="zh-CN" altLang="en-US" dirty="0">
                  <a:latin typeface="Calibri" panose="020F0502020204030204" pitchFamily="34" charset="0"/>
                  <a:cs typeface="Calibri" panose="020F0502020204030204" pitchFamily="34" charset="0"/>
                </a:endParaRPr>
              </a:p>
            </p:txBody>
          </p:sp>
        </p:grpSp>
        <p:sp>
          <p:nvSpPr>
            <p:cNvPr id="18" name="矩形 17">
              <a:extLst>
                <a:ext uri="{FF2B5EF4-FFF2-40B4-BE49-F238E27FC236}">
                  <a16:creationId xmlns:a16="http://schemas.microsoft.com/office/drawing/2014/main" id="{CB4EEDA3-CFB1-30AA-A51A-1A6BF6BFE74B}"/>
                </a:ext>
              </a:extLst>
            </p:cNvPr>
            <p:cNvSpPr/>
            <p:nvPr/>
          </p:nvSpPr>
          <p:spPr>
            <a:xfrm>
              <a:off x="9280063" y="2763314"/>
              <a:ext cx="1522947" cy="569260"/>
            </a:xfrm>
            <a:prstGeom prst="rect">
              <a:avLst/>
            </a:prstGeom>
            <a:solidFill>
              <a:srgbClr val="E8CECF"/>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Reconstruct</a:t>
              </a: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 measurement</a:t>
              </a:r>
              <a:endParaRPr lang="zh-CN" altLang="en-US" dirty="0">
                <a:solidFill>
                  <a:schemeClr val="tx1"/>
                </a:solidFill>
                <a:latin typeface="Calibri" panose="020F0502020204030204" pitchFamily="34" charset="0"/>
                <a:cs typeface="Calibri" panose="020F0502020204030204" pitchFamily="34" charset="0"/>
              </a:endParaRPr>
            </a:p>
          </p:txBody>
        </p:sp>
        <p:sp>
          <p:nvSpPr>
            <p:cNvPr id="19" name="箭头: 右 18">
              <a:extLst>
                <a:ext uri="{FF2B5EF4-FFF2-40B4-BE49-F238E27FC236}">
                  <a16:creationId xmlns:a16="http://schemas.microsoft.com/office/drawing/2014/main" id="{91BB43CB-2E4A-53A8-2F59-4DFF3DF38A07}"/>
                </a:ext>
              </a:extLst>
            </p:cNvPr>
            <p:cNvSpPr/>
            <p:nvPr/>
          </p:nvSpPr>
          <p:spPr>
            <a:xfrm>
              <a:off x="2000670" y="2897437"/>
              <a:ext cx="341797" cy="301014"/>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CE4D3FE0-2DD1-846B-0FEE-04DF2B503232}"/>
                </a:ext>
              </a:extLst>
            </p:cNvPr>
            <p:cNvSpPr/>
            <p:nvPr/>
          </p:nvSpPr>
          <p:spPr>
            <a:xfrm>
              <a:off x="4724643" y="2897437"/>
              <a:ext cx="341797" cy="301014"/>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02191894-5DDC-1082-D928-FF85A52C5AC0}"/>
                </a:ext>
              </a:extLst>
            </p:cNvPr>
            <p:cNvSpPr/>
            <p:nvPr/>
          </p:nvSpPr>
          <p:spPr>
            <a:xfrm>
              <a:off x="6796969" y="2865737"/>
              <a:ext cx="341797" cy="301014"/>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6C54416B-00AB-AB0E-4BD7-28D8BBC4A544}"/>
                </a:ext>
              </a:extLst>
            </p:cNvPr>
            <p:cNvSpPr txBox="1"/>
            <p:nvPr/>
          </p:nvSpPr>
          <p:spPr>
            <a:xfrm>
              <a:off x="6127917" y="3298576"/>
              <a:ext cx="1704221" cy="36933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Representation</a:t>
              </a:r>
              <a:endParaRPr lang="zh-CN" altLang="en-US" dirty="0">
                <a:latin typeface="Calibri" panose="020F0502020204030204" pitchFamily="34" charset="0"/>
                <a:cs typeface="Calibri" panose="020F0502020204030204" pitchFamily="34" charset="0"/>
              </a:endParaRPr>
            </a:p>
          </p:txBody>
        </p:sp>
        <p:sp>
          <p:nvSpPr>
            <p:cNvPr id="23" name="箭头: 右 22">
              <a:extLst>
                <a:ext uri="{FF2B5EF4-FFF2-40B4-BE49-F238E27FC236}">
                  <a16:creationId xmlns:a16="http://schemas.microsoft.com/office/drawing/2014/main" id="{AFFDB3F8-F45D-44E2-C100-AAFBF26CC323}"/>
                </a:ext>
              </a:extLst>
            </p:cNvPr>
            <p:cNvSpPr/>
            <p:nvPr/>
          </p:nvSpPr>
          <p:spPr>
            <a:xfrm>
              <a:off x="8842093" y="2897437"/>
              <a:ext cx="341797" cy="301014"/>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2C1199C0-8435-EBE8-A848-50AC16C2BC1A}"/>
                </a:ext>
              </a:extLst>
            </p:cNvPr>
            <p:cNvSpPr/>
            <p:nvPr/>
          </p:nvSpPr>
          <p:spPr>
            <a:xfrm>
              <a:off x="3130604" y="2731616"/>
              <a:ext cx="1522947" cy="569260"/>
            </a:xfrm>
            <a:prstGeom prst="rect">
              <a:avLst/>
            </a:prstGeom>
            <a:solidFill>
              <a:srgbClr val="E8CEC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Masked measurement</a:t>
              </a:r>
              <a:endParaRPr lang="zh-CN" altLang="en-US" dirty="0">
                <a:solidFill>
                  <a:schemeClr val="tx1"/>
                </a:solidFill>
                <a:latin typeface="Calibri" panose="020F0502020204030204" pitchFamily="34" charset="0"/>
                <a:cs typeface="Calibri" panose="020F0502020204030204" pitchFamily="34" charset="0"/>
              </a:endParaRPr>
            </a:p>
          </p:txBody>
        </p:sp>
        <p:sp>
          <p:nvSpPr>
            <p:cNvPr id="25" name="箭头: 右 24">
              <a:extLst>
                <a:ext uri="{FF2B5EF4-FFF2-40B4-BE49-F238E27FC236}">
                  <a16:creationId xmlns:a16="http://schemas.microsoft.com/office/drawing/2014/main" id="{015A5322-7CFA-5331-F253-B1B184021D9C}"/>
                </a:ext>
              </a:extLst>
            </p:cNvPr>
            <p:cNvSpPr/>
            <p:nvPr/>
          </p:nvSpPr>
          <p:spPr>
            <a:xfrm>
              <a:off x="2755684" y="2897437"/>
              <a:ext cx="341797" cy="301014"/>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A88A4B6E-CE08-B796-EFEB-479161482301}"/>
                </a:ext>
              </a:extLst>
            </p:cNvPr>
            <p:cNvCxnSpPr>
              <a:cxnSpLocks/>
            </p:cNvCxnSpPr>
            <p:nvPr/>
          </p:nvCxnSpPr>
          <p:spPr>
            <a:xfrm>
              <a:off x="10803010" y="3047510"/>
              <a:ext cx="317842"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5C109CB0-99C3-B7A8-247C-5C7C2162AA06}"/>
                </a:ext>
              </a:extLst>
            </p:cNvPr>
            <p:cNvGrpSpPr/>
            <p:nvPr/>
          </p:nvGrpSpPr>
          <p:grpSpPr>
            <a:xfrm>
              <a:off x="10980981" y="2763314"/>
              <a:ext cx="903036" cy="569260"/>
              <a:chOff x="10927014" y="3425376"/>
              <a:chExt cx="903036" cy="569260"/>
            </a:xfrm>
          </p:grpSpPr>
          <p:sp>
            <p:nvSpPr>
              <p:cNvPr id="28" name="矩形 27">
                <a:extLst>
                  <a:ext uri="{FF2B5EF4-FFF2-40B4-BE49-F238E27FC236}">
                    <a16:creationId xmlns:a16="http://schemas.microsoft.com/office/drawing/2014/main" id="{953196B2-BA3A-FA20-E6BB-C01FF625AE1C}"/>
                  </a:ext>
                </a:extLst>
              </p:cNvPr>
              <p:cNvSpPr/>
              <p:nvPr/>
            </p:nvSpPr>
            <p:spPr>
              <a:xfrm>
                <a:off x="11055350" y="3425376"/>
                <a:ext cx="652327" cy="569260"/>
              </a:xfrm>
              <a:prstGeom prst="rect">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2DE89C45-0B34-290C-BB8C-526B1E8CD250}"/>
                      </a:ext>
                    </a:extLst>
                  </p:cNvPr>
                  <p:cNvSpPr txBox="1"/>
                  <p:nvPr/>
                </p:nvSpPr>
                <p:spPr>
                  <a:xfrm>
                    <a:off x="10927014" y="3532286"/>
                    <a:ext cx="903036" cy="369397"/>
                  </a:xfrm>
                  <a:prstGeom prst="rect">
                    <a:avLst/>
                  </a:prstGeom>
                  <a:noFill/>
                  <a:ln w="19050" cap="rnd">
                    <a:noFill/>
                  </a:ln>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1800" b="0" i="0" dirty="0" smtClean="0">
                              <a:effectLst/>
                              <a:latin typeface="Cambria Math" panose="02040503050406030204" pitchFamily="18" charset="0"/>
                            </a:rPr>
                            <m:t>MSE</m:t>
                          </m:r>
                        </m:oMath>
                      </m:oMathPara>
                    </a14:m>
                    <a:endParaRPr lang="zh-CN" altLang="en-US" sz="1800" dirty="0">
                      <a:latin typeface="Calibri" panose="020F0502020204030204" pitchFamily="34" charset="0"/>
                      <a:cs typeface="Calibri" panose="020F0502020204030204" pitchFamily="34" charset="0"/>
                    </a:endParaRPr>
                  </a:p>
                </p:txBody>
              </p:sp>
            </mc:Choice>
            <mc:Fallback xmlns="">
              <p:sp>
                <p:nvSpPr>
                  <p:cNvPr id="123" name="文本框 122">
                    <a:extLst>
                      <a:ext uri="{FF2B5EF4-FFF2-40B4-BE49-F238E27FC236}">
                        <a16:creationId xmlns:a16="http://schemas.microsoft.com/office/drawing/2014/main" id="{52752A03-BD6B-C914-88FA-D55091C2CDD4}"/>
                      </a:ext>
                    </a:extLst>
                  </p:cNvPr>
                  <p:cNvSpPr txBox="1">
                    <a:spLocks noRot="1" noChangeAspect="1" noMove="1" noResize="1" noEditPoints="1" noAdjustHandles="1" noChangeArrowheads="1" noChangeShapeType="1" noTextEdit="1"/>
                  </p:cNvSpPr>
                  <p:nvPr/>
                </p:nvSpPr>
                <p:spPr>
                  <a:xfrm>
                    <a:off x="10927014" y="3532286"/>
                    <a:ext cx="903036" cy="369397"/>
                  </a:xfrm>
                  <a:prstGeom prst="rect">
                    <a:avLst/>
                  </a:prstGeom>
                  <a:blipFill>
                    <a:blip r:embed="rId5"/>
                    <a:stretch>
                      <a:fillRect/>
                    </a:stretch>
                  </a:blipFill>
                  <a:ln w="19050" cap="rnd">
                    <a:noFill/>
                  </a:ln>
                </p:spPr>
                <p:txBody>
                  <a:bodyPr/>
                  <a:lstStyle/>
                  <a:p>
                    <a:r>
                      <a:rPr lang="zh-CN" altLang="en-US">
                        <a:noFill/>
                      </a:rPr>
                      <a:t> </a:t>
                    </a:r>
                  </a:p>
                </p:txBody>
              </p:sp>
            </mc:Fallback>
          </mc:AlternateContent>
        </p:grpSp>
        <p:cxnSp>
          <p:nvCxnSpPr>
            <p:cNvPr id="30" name="连接符: 肘形 29">
              <a:extLst>
                <a:ext uri="{FF2B5EF4-FFF2-40B4-BE49-F238E27FC236}">
                  <a16:creationId xmlns:a16="http://schemas.microsoft.com/office/drawing/2014/main" id="{392C81A1-BAEE-041C-71A8-69FC15E9A923}"/>
                </a:ext>
              </a:extLst>
            </p:cNvPr>
            <p:cNvCxnSpPr>
              <a:cxnSpLocks/>
              <a:stCxn id="43" idx="2"/>
              <a:endCxn id="46" idx="2"/>
            </p:cNvCxnSpPr>
            <p:nvPr/>
          </p:nvCxnSpPr>
          <p:spPr>
            <a:xfrm rot="16200000" flipH="1">
              <a:off x="6686850" y="551347"/>
              <a:ext cx="12650" cy="9522712"/>
            </a:xfrm>
            <a:prstGeom prst="bentConnector3">
              <a:avLst>
                <a:gd name="adj1" fmla="val 2984648"/>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9A4138DA-4BE6-E3E1-6B43-02E6C3A053C5}"/>
                </a:ext>
              </a:extLst>
            </p:cNvPr>
            <p:cNvSpPr txBox="1"/>
            <p:nvPr/>
          </p:nvSpPr>
          <p:spPr>
            <a:xfrm>
              <a:off x="313578" y="3964795"/>
              <a:ext cx="4504396" cy="461665"/>
            </a:xfrm>
            <a:prstGeom prst="rect">
              <a:avLst/>
            </a:prstGeom>
            <a:noFill/>
          </p:spPr>
          <p:txBody>
            <a:bodyPr wrap="square">
              <a:spAutoFit/>
            </a:bodyPr>
            <a:lstStyle/>
            <a:p>
              <a:r>
                <a:rPr lang="en-US" altLang="zh-CN" sz="2400" b="1" i="0" dirty="0">
                  <a:effectLst/>
                  <a:latin typeface="Calibri" panose="020F0502020204030204" pitchFamily="34" charset="0"/>
                  <a:ea typeface="Calibri" panose="020F0502020204030204" pitchFamily="34" charset="0"/>
                  <a:cs typeface="Calibri" panose="020F0502020204030204" pitchFamily="34" charset="0"/>
                </a:rPr>
                <a:t>2. Supervised learning phase</a:t>
              </a:r>
              <a:endParaRPr lang="zh-CN" altLang="en-US" sz="2400" b="1" dirty="0">
                <a:latin typeface="Calibri" panose="020F0502020204030204" pitchFamily="34" charset="0"/>
                <a:cs typeface="Calibri" panose="020F0502020204030204" pitchFamily="34" charset="0"/>
              </a:endParaRPr>
            </a:p>
          </p:txBody>
        </p:sp>
        <p:grpSp>
          <p:nvGrpSpPr>
            <p:cNvPr id="32" name="组合 31">
              <a:extLst>
                <a:ext uri="{FF2B5EF4-FFF2-40B4-BE49-F238E27FC236}">
                  <a16:creationId xmlns:a16="http://schemas.microsoft.com/office/drawing/2014/main" id="{426C131A-32BE-778D-87D5-6FA116157868}"/>
                </a:ext>
              </a:extLst>
            </p:cNvPr>
            <p:cNvGrpSpPr/>
            <p:nvPr/>
          </p:nvGrpSpPr>
          <p:grpSpPr>
            <a:xfrm>
              <a:off x="5083686" y="4519219"/>
              <a:ext cx="1392898" cy="1030358"/>
              <a:chOff x="3790227" y="3839347"/>
              <a:chExt cx="1392898" cy="1030358"/>
            </a:xfrm>
          </p:grpSpPr>
          <p:sp>
            <p:nvSpPr>
              <p:cNvPr id="33" name="梯形 32">
                <a:extLst>
                  <a:ext uri="{FF2B5EF4-FFF2-40B4-BE49-F238E27FC236}">
                    <a16:creationId xmlns:a16="http://schemas.microsoft.com/office/drawing/2014/main" id="{1C7BC984-9A25-CFBB-14BC-B2339392B5D5}"/>
                  </a:ext>
                </a:extLst>
              </p:cNvPr>
              <p:cNvSpPr/>
              <p:nvPr/>
            </p:nvSpPr>
            <p:spPr>
              <a:xfrm rot="5400000">
                <a:off x="3971761" y="3712876"/>
                <a:ext cx="1030358" cy="1283300"/>
              </a:xfrm>
              <a:prstGeom prst="trapezoid">
                <a:avLst>
                  <a:gd name="adj" fmla="val 36811"/>
                </a:avLst>
              </a:prstGeom>
              <a:solidFill>
                <a:srgbClr val="DAE3F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454348C7-51F6-E259-7B66-633D1A40B70F}"/>
                  </a:ext>
                </a:extLst>
              </p:cNvPr>
              <p:cNvSpPr txBox="1"/>
              <p:nvPr/>
            </p:nvSpPr>
            <p:spPr>
              <a:xfrm>
                <a:off x="3790227" y="4169860"/>
                <a:ext cx="1392898" cy="369332"/>
              </a:xfrm>
              <a:prstGeom prst="rect">
                <a:avLst/>
              </a:prstGeom>
              <a:noFill/>
            </p:spPr>
            <p:txBody>
              <a:bodyPr wrap="square">
                <a:spAutoFit/>
              </a:bodyPr>
              <a:lstStyle/>
              <a:p>
                <a:pPr algn="ctr"/>
                <a:r>
                  <a:rPr lang="en-US" altLang="zh-CN" dirty="0">
                    <a:latin typeface="Arial" panose="020B0604020202020204" pitchFamily="34" charset="0"/>
                  </a:rPr>
                  <a:t>CaliFormer</a:t>
                </a:r>
                <a:endParaRPr lang="zh-CN" altLang="en-US" dirty="0">
                  <a:latin typeface="Calibri" panose="020F0502020204030204" pitchFamily="34" charset="0"/>
                  <a:cs typeface="Calibri" panose="020F0502020204030204" pitchFamily="34" charset="0"/>
                </a:endParaRPr>
              </a:p>
            </p:txBody>
          </p:sp>
        </p:grpSp>
        <p:sp>
          <p:nvSpPr>
            <p:cNvPr id="35" name="梯形 34">
              <a:extLst>
                <a:ext uri="{FF2B5EF4-FFF2-40B4-BE49-F238E27FC236}">
                  <a16:creationId xmlns:a16="http://schemas.microsoft.com/office/drawing/2014/main" id="{CB143E3C-F62D-D9EF-E34D-5E1805558FEE}"/>
                </a:ext>
              </a:extLst>
            </p:cNvPr>
            <p:cNvSpPr/>
            <p:nvPr/>
          </p:nvSpPr>
          <p:spPr>
            <a:xfrm rot="16200000">
              <a:off x="7585623" y="4361050"/>
              <a:ext cx="1030358" cy="1283300"/>
            </a:xfrm>
            <a:prstGeom prst="trapezoid">
              <a:avLst>
                <a:gd name="adj" fmla="val 36811"/>
              </a:avLst>
            </a:prstGeom>
            <a:solidFill>
              <a:schemeClr val="accent2">
                <a:lumMod val="20000"/>
                <a:lumOff val="8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37F44141-BD98-60FE-E70F-41F90C9F8632}"/>
                </a:ext>
              </a:extLst>
            </p:cNvPr>
            <p:cNvSpPr txBox="1"/>
            <p:nvPr/>
          </p:nvSpPr>
          <p:spPr>
            <a:xfrm>
              <a:off x="7550273" y="4698583"/>
              <a:ext cx="1392898" cy="646331"/>
            </a:xfrm>
            <a:prstGeom prst="rect">
              <a:avLst/>
            </a:prstGeom>
            <a:noFill/>
          </p:spPr>
          <p:txBody>
            <a:bodyPr wrap="square">
              <a:spAutoFit/>
            </a:bodyPr>
            <a:lstStyle/>
            <a:p>
              <a:pPr algn="ctr"/>
              <a:r>
                <a:rPr lang="en-US" altLang="zh-CN" dirty="0">
                  <a:latin typeface="Arial" panose="020B0604020202020204" pitchFamily="34" charset="0"/>
                  <a:cs typeface="Calibri" panose="020F0502020204030204" pitchFamily="34" charset="0"/>
                </a:rPr>
                <a:t>Fine-tune</a:t>
              </a:r>
            </a:p>
            <a:p>
              <a:pPr algn="ctr"/>
              <a:r>
                <a:rPr lang="en-US" altLang="zh-CN" dirty="0">
                  <a:latin typeface="Arial" panose="020B0604020202020204" pitchFamily="34" charset="0"/>
                  <a:cs typeface="Calibri" panose="020F0502020204030204" pitchFamily="34" charset="0"/>
                </a:rPr>
                <a:t>Decoder</a:t>
              </a:r>
              <a:endParaRPr lang="zh-CN" altLang="en-US" dirty="0">
                <a:latin typeface="Calibri" panose="020F0502020204030204" pitchFamily="34" charset="0"/>
                <a:cs typeface="Calibri" panose="020F0502020204030204" pitchFamily="34" charset="0"/>
              </a:endParaRPr>
            </a:p>
          </p:txBody>
        </p:sp>
        <p:sp>
          <p:nvSpPr>
            <p:cNvPr id="37" name="箭头: 右 36">
              <a:extLst>
                <a:ext uri="{FF2B5EF4-FFF2-40B4-BE49-F238E27FC236}">
                  <a16:creationId xmlns:a16="http://schemas.microsoft.com/office/drawing/2014/main" id="{228BF27B-3634-2FE7-4B73-99108B81C05C}"/>
                </a:ext>
              </a:extLst>
            </p:cNvPr>
            <p:cNvSpPr/>
            <p:nvPr/>
          </p:nvSpPr>
          <p:spPr>
            <a:xfrm>
              <a:off x="4724643" y="4883891"/>
              <a:ext cx="341797" cy="301014"/>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箭头: 右 37">
              <a:extLst>
                <a:ext uri="{FF2B5EF4-FFF2-40B4-BE49-F238E27FC236}">
                  <a16:creationId xmlns:a16="http://schemas.microsoft.com/office/drawing/2014/main" id="{92DC09E9-A829-DD94-F724-C49AC026C075}"/>
                </a:ext>
              </a:extLst>
            </p:cNvPr>
            <p:cNvSpPr/>
            <p:nvPr/>
          </p:nvSpPr>
          <p:spPr>
            <a:xfrm>
              <a:off x="6796969" y="4852191"/>
              <a:ext cx="341797" cy="301014"/>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A669DA87-4EDF-6283-FF91-F3D8C1E733DA}"/>
                </a:ext>
              </a:extLst>
            </p:cNvPr>
            <p:cNvSpPr txBox="1"/>
            <p:nvPr/>
          </p:nvSpPr>
          <p:spPr>
            <a:xfrm>
              <a:off x="6127917" y="4384394"/>
              <a:ext cx="1704221" cy="36933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Representation</a:t>
              </a:r>
              <a:endParaRPr lang="zh-CN" altLang="en-US" dirty="0">
                <a:latin typeface="Calibri" panose="020F0502020204030204" pitchFamily="34" charset="0"/>
                <a:cs typeface="Calibri" panose="020F0502020204030204" pitchFamily="34" charset="0"/>
              </a:endParaRPr>
            </a:p>
          </p:txBody>
        </p:sp>
        <p:sp>
          <p:nvSpPr>
            <p:cNvPr id="40" name="箭头: 右 39">
              <a:extLst>
                <a:ext uri="{FF2B5EF4-FFF2-40B4-BE49-F238E27FC236}">
                  <a16:creationId xmlns:a16="http://schemas.microsoft.com/office/drawing/2014/main" id="{1483412C-DBF4-C139-D942-CEEF8CCF2AEE}"/>
                </a:ext>
              </a:extLst>
            </p:cNvPr>
            <p:cNvSpPr/>
            <p:nvPr/>
          </p:nvSpPr>
          <p:spPr>
            <a:xfrm>
              <a:off x="8842093" y="4883891"/>
              <a:ext cx="341797" cy="301014"/>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594188BA-DE32-999C-AE1E-F6B829CE0E40}"/>
                </a:ext>
              </a:extLst>
            </p:cNvPr>
            <p:cNvSpPr/>
            <p:nvPr/>
          </p:nvSpPr>
          <p:spPr>
            <a:xfrm>
              <a:off x="3130603" y="4737118"/>
              <a:ext cx="1522947" cy="569260"/>
            </a:xfrm>
            <a:prstGeom prst="rect">
              <a:avLst/>
            </a:prstGeom>
            <a:solidFill>
              <a:srgbClr val="E8CEC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Labeled measurement</a:t>
              </a:r>
              <a:endParaRPr lang="zh-CN" altLang="en-US" dirty="0">
                <a:solidFill>
                  <a:schemeClr val="tx1"/>
                </a:solidFill>
                <a:latin typeface="Calibri" panose="020F0502020204030204" pitchFamily="34" charset="0"/>
                <a:cs typeface="Calibri" panose="020F0502020204030204" pitchFamily="34" charset="0"/>
              </a:endParaRPr>
            </a:p>
          </p:txBody>
        </p:sp>
        <p:sp>
          <p:nvSpPr>
            <p:cNvPr id="42" name="矩形 41">
              <a:extLst>
                <a:ext uri="{FF2B5EF4-FFF2-40B4-BE49-F238E27FC236}">
                  <a16:creationId xmlns:a16="http://schemas.microsoft.com/office/drawing/2014/main" id="{3156BE98-9522-71B6-16D4-561F42DFBE42}"/>
                </a:ext>
              </a:extLst>
            </p:cNvPr>
            <p:cNvSpPr/>
            <p:nvPr/>
          </p:nvSpPr>
          <p:spPr>
            <a:xfrm>
              <a:off x="9280063" y="4749768"/>
              <a:ext cx="1522947" cy="569260"/>
            </a:xfrm>
            <a:prstGeom prst="rect">
              <a:avLst/>
            </a:prstGeom>
            <a:solidFill>
              <a:srgbClr val="F4B183"/>
            </a:solidFill>
            <a:ln w="25400">
              <a:solidFill>
                <a:srgbClr val="F4B18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Calibrated </a:t>
              </a: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measurement</a:t>
              </a:r>
              <a:endParaRPr lang="zh-CN" altLang="en-US" dirty="0">
                <a:solidFill>
                  <a:schemeClr val="tx1"/>
                </a:solidFill>
                <a:latin typeface="Calibri" panose="020F0502020204030204" pitchFamily="34" charset="0"/>
                <a:cs typeface="Calibri" panose="020F0502020204030204" pitchFamily="34" charset="0"/>
              </a:endParaRPr>
            </a:p>
          </p:txBody>
        </p:sp>
        <p:sp>
          <p:nvSpPr>
            <p:cNvPr id="43" name="矩形 42">
              <a:extLst>
                <a:ext uri="{FF2B5EF4-FFF2-40B4-BE49-F238E27FC236}">
                  <a16:creationId xmlns:a16="http://schemas.microsoft.com/office/drawing/2014/main" id="{C4527586-6D57-3D4E-FCD7-9AF29C443943}"/>
                </a:ext>
              </a:extLst>
            </p:cNvPr>
            <p:cNvSpPr/>
            <p:nvPr/>
          </p:nvSpPr>
          <p:spPr>
            <a:xfrm>
              <a:off x="1170345" y="4737118"/>
              <a:ext cx="1522947" cy="569260"/>
            </a:xfrm>
            <a:prstGeom prst="rect">
              <a:avLst/>
            </a:prstGeom>
            <a:solidFill>
              <a:srgbClr val="F4B183"/>
            </a:solidFill>
            <a:ln w="25400">
              <a:solidFill>
                <a:srgbClr val="F4B18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Ground truth </a:t>
              </a: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measurement</a:t>
              </a:r>
              <a:endParaRPr lang="zh-CN" altLang="en-US" dirty="0">
                <a:solidFill>
                  <a:schemeClr val="tx1"/>
                </a:solidFill>
                <a:latin typeface="Calibri" panose="020F0502020204030204" pitchFamily="34" charset="0"/>
                <a:cs typeface="Calibri" panose="020F0502020204030204" pitchFamily="34" charset="0"/>
              </a:endParaRPr>
            </a:p>
          </p:txBody>
        </p:sp>
        <p:cxnSp>
          <p:nvCxnSpPr>
            <p:cNvPr id="44" name="直接箭头连接符 43">
              <a:extLst>
                <a:ext uri="{FF2B5EF4-FFF2-40B4-BE49-F238E27FC236}">
                  <a16:creationId xmlns:a16="http://schemas.microsoft.com/office/drawing/2014/main" id="{A37762D7-EC90-6CE5-0380-0749D3D1194B}"/>
                </a:ext>
              </a:extLst>
            </p:cNvPr>
            <p:cNvCxnSpPr>
              <a:cxnSpLocks/>
            </p:cNvCxnSpPr>
            <p:nvPr/>
          </p:nvCxnSpPr>
          <p:spPr>
            <a:xfrm>
              <a:off x="10809360" y="5040748"/>
              <a:ext cx="317842"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9D51D540-9FB6-6D83-5492-F9CCC7F696F8}"/>
                </a:ext>
              </a:extLst>
            </p:cNvPr>
            <p:cNvGrpSpPr/>
            <p:nvPr/>
          </p:nvGrpSpPr>
          <p:grpSpPr>
            <a:xfrm>
              <a:off x="11000031" y="4749768"/>
              <a:ext cx="903036" cy="569260"/>
              <a:chOff x="10927014" y="3397302"/>
              <a:chExt cx="903036" cy="569260"/>
            </a:xfrm>
          </p:grpSpPr>
          <p:sp>
            <p:nvSpPr>
              <p:cNvPr id="46" name="矩形 45">
                <a:extLst>
                  <a:ext uri="{FF2B5EF4-FFF2-40B4-BE49-F238E27FC236}">
                    <a16:creationId xmlns:a16="http://schemas.microsoft.com/office/drawing/2014/main" id="{892630B0-C34D-E8D4-5987-AA784177E178}"/>
                  </a:ext>
                </a:extLst>
              </p:cNvPr>
              <p:cNvSpPr/>
              <p:nvPr/>
            </p:nvSpPr>
            <p:spPr>
              <a:xfrm>
                <a:off x="11055350" y="3397302"/>
                <a:ext cx="652327" cy="569260"/>
              </a:xfrm>
              <a:prstGeom prst="rect">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DDEA8562-3109-605F-9D12-D4E17E36CA18}"/>
                      </a:ext>
                    </a:extLst>
                  </p:cNvPr>
                  <p:cNvSpPr txBox="1"/>
                  <p:nvPr/>
                </p:nvSpPr>
                <p:spPr>
                  <a:xfrm>
                    <a:off x="10927014" y="3503711"/>
                    <a:ext cx="903036" cy="369397"/>
                  </a:xfrm>
                  <a:prstGeom prst="rect">
                    <a:avLst/>
                  </a:prstGeom>
                  <a:noFill/>
                  <a:ln w="19050" cap="rnd">
                    <a:noFill/>
                  </a:ln>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1800" b="0" i="0" dirty="0" smtClean="0">
                              <a:effectLst/>
                              <a:latin typeface="Cambria Math" panose="02040503050406030204" pitchFamily="18" charset="0"/>
                            </a:rPr>
                            <m:t>Loss</m:t>
                          </m:r>
                        </m:oMath>
                      </m:oMathPara>
                    </a14:m>
                    <a:endParaRPr lang="zh-CN" altLang="en-US" sz="1800" dirty="0">
                      <a:latin typeface="Calibri" panose="020F0502020204030204" pitchFamily="34" charset="0"/>
                      <a:cs typeface="Calibri" panose="020F0502020204030204" pitchFamily="34" charset="0"/>
                    </a:endParaRPr>
                  </a:p>
                </p:txBody>
              </p:sp>
            </mc:Choice>
            <mc:Fallback xmlns="">
              <p:sp>
                <p:nvSpPr>
                  <p:cNvPr id="166" name="文本框 165">
                    <a:extLst>
                      <a:ext uri="{FF2B5EF4-FFF2-40B4-BE49-F238E27FC236}">
                        <a16:creationId xmlns:a16="http://schemas.microsoft.com/office/drawing/2014/main" id="{EE26606C-7493-1386-A02E-7ABA45F0786C}"/>
                      </a:ext>
                    </a:extLst>
                  </p:cNvPr>
                  <p:cNvSpPr txBox="1">
                    <a:spLocks noRot="1" noChangeAspect="1" noMove="1" noResize="1" noEditPoints="1" noAdjustHandles="1" noChangeArrowheads="1" noChangeShapeType="1" noTextEdit="1"/>
                  </p:cNvSpPr>
                  <p:nvPr/>
                </p:nvSpPr>
                <p:spPr>
                  <a:xfrm>
                    <a:off x="10927014" y="3503711"/>
                    <a:ext cx="903036" cy="369397"/>
                  </a:xfrm>
                  <a:prstGeom prst="rect">
                    <a:avLst/>
                  </a:prstGeom>
                  <a:blipFill>
                    <a:blip r:embed="rId6"/>
                    <a:stretch>
                      <a:fillRect/>
                    </a:stretch>
                  </a:blipFill>
                  <a:ln w="19050" cap="rnd">
                    <a:noFill/>
                  </a:ln>
                </p:spPr>
                <p:txBody>
                  <a:bodyPr/>
                  <a:lstStyle/>
                  <a:p>
                    <a:r>
                      <a:rPr lang="zh-CN" altLang="en-US">
                        <a:noFill/>
                      </a:rPr>
                      <a:t> </a:t>
                    </a:r>
                  </a:p>
                </p:txBody>
              </p:sp>
            </mc:Fallback>
          </mc:AlternateContent>
        </p:grpSp>
        <p:cxnSp>
          <p:nvCxnSpPr>
            <p:cNvPr id="48" name="连接符: 肘形 47">
              <a:extLst>
                <a:ext uri="{FF2B5EF4-FFF2-40B4-BE49-F238E27FC236}">
                  <a16:creationId xmlns:a16="http://schemas.microsoft.com/office/drawing/2014/main" id="{CB5306F9-BC08-94A5-F3D2-29DACE4B9BDD}"/>
                </a:ext>
              </a:extLst>
            </p:cNvPr>
            <p:cNvCxnSpPr>
              <a:cxnSpLocks/>
              <a:stCxn id="24" idx="0"/>
              <a:endCxn id="28" idx="0"/>
            </p:cNvCxnSpPr>
            <p:nvPr/>
          </p:nvCxnSpPr>
          <p:spPr>
            <a:xfrm rot="16200000" flipH="1">
              <a:off x="7647930" y="-1024236"/>
              <a:ext cx="31698" cy="7543403"/>
            </a:xfrm>
            <a:prstGeom prst="bentConnector3">
              <a:avLst>
                <a:gd name="adj1" fmla="val -116912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箭头: 下 48">
              <a:extLst>
                <a:ext uri="{FF2B5EF4-FFF2-40B4-BE49-F238E27FC236}">
                  <a16:creationId xmlns:a16="http://schemas.microsoft.com/office/drawing/2014/main" id="{086DF327-1349-585B-E30D-E0FFA6C9C164}"/>
                </a:ext>
              </a:extLst>
            </p:cNvPr>
            <p:cNvSpPr/>
            <p:nvPr/>
          </p:nvSpPr>
          <p:spPr>
            <a:xfrm>
              <a:off x="5638837" y="3650436"/>
              <a:ext cx="219128" cy="746526"/>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E81EF3BF-1DF4-6694-F338-E6EA292A3F64}"/>
                </a:ext>
              </a:extLst>
            </p:cNvPr>
            <p:cNvSpPr txBox="1"/>
            <p:nvPr/>
          </p:nvSpPr>
          <p:spPr>
            <a:xfrm>
              <a:off x="4821844" y="3935066"/>
              <a:ext cx="816993" cy="36933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Reuse</a:t>
              </a:r>
              <a:endParaRPr lang="zh-CN" altLang="en-US"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817932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5">
            <a:extLst>
              <a:ext uri="{FF2B5EF4-FFF2-40B4-BE49-F238E27FC236}">
                <a16:creationId xmlns:a16="http://schemas.microsoft.com/office/drawing/2014/main" id="{AFFBE31F-42DC-A4CA-5472-51205C3B9BFD}"/>
              </a:ext>
            </a:extLst>
          </p:cNvPr>
          <p:cNvGraphicFramePr>
            <a:graphicFrameLocks noGrp="1"/>
          </p:cNvGraphicFramePr>
          <p:nvPr/>
        </p:nvGraphicFramePr>
        <p:xfrm>
          <a:off x="0" y="3"/>
          <a:ext cx="12192000" cy="365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238813408"/>
                    </a:ext>
                  </a:extLst>
                </a:gridCol>
                <a:gridCol w="2032000">
                  <a:extLst>
                    <a:ext uri="{9D8B030D-6E8A-4147-A177-3AD203B41FA5}">
                      <a16:colId xmlns:a16="http://schemas.microsoft.com/office/drawing/2014/main" val="4134155310"/>
                    </a:ext>
                  </a:extLst>
                </a:gridCol>
                <a:gridCol w="2032000">
                  <a:extLst>
                    <a:ext uri="{9D8B030D-6E8A-4147-A177-3AD203B41FA5}">
                      <a16:colId xmlns:a16="http://schemas.microsoft.com/office/drawing/2014/main" val="667694779"/>
                    </a:ext>
                  </a:extLst>
                </a:gridCol>
                <a:gridCol w="2032000">
                  <a:extLst>
                    <a:ext uri="{9D8B030D-6E8A-4147-A177-3AD203B41FA5}">
                      <a16:colId xmlns:a16="http://schemas.microsoft.com/office/drawing/2014/main" val="2355579797"/>
                    </a:ext>
                  </a:extLst>
                </a:gridCol>
                <a:gridCol w="2032000">
                  <a:extLst>
                    <a:ext uri="{9D8B030D-6E8A-4147-A177-3AD203B41FA5}">
                      <a16:colId xmlns:a16="http://schemas.microsoft.com/office/drawing/2014/main" val="3687507388"/>
                    </a:ext>
                  </a:extLst>
                </a:gridCol>
                <a:gridCol w="2032000">
                  <a:extLst>
                    <a:ext uri="{9D8B030D-6E8A-4147-A177-3AD203B41FA5}">
                      <a16:colId xmlns:a16="http://schemas.microsoft.com/office/drawing/2014/main" val="3248093066"/>
                    </a:ext>
                  </a:extLst>
                </a:gridCol>
              </a:tblGrid>
              <a:tr h="174396">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Background</a:t>
                      </a:r>
                      <a:endParaRPr lang="zh-CN" altLang="en-US" dirty="0">
                        <a:solidFill>
                          <a:schemeClr val="tx1"/>
                        </a:solidFill>
                        <a:latin typeface="Calibri" panose="020F0502020204030204" pitchFamily="34" charset="0"/>
                        <a:cs typeface="Calibri" panose="020F0502020204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Existing Methods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Insight !</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Framework Design</a:t>
                      </a:r>
                      <a:endParaRPr lang="zh-CN" altLang="en-US"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Experiments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189" rtl="0" eaLnBrk="1" latinLnBrk="0" hangingPunct="1"/>
                      <a:r>
                        <a:rPr lang="en-US" altLang="zh-CN"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Take away message</a:t>
                      </a:r>
                      <a:endParaRPr lang="zh-CN" altLang="en-US" sz="1800" b="1" kern="1200" dirty="0">
                        <a:solidFill>
                          <a:schemeClr val="tx1"/>
                        </a:solidFill>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46668522"/>
                  </a:ext>
                </a:extLst>
              </a:tr>
            </a:tbl>
          </a:graphicData>
        </a:graphic>
      </p:graphicFrame>
      <p:sp>
        <p:nvSpPr>
          <p:cNvPr id="4" name="日期占位符 3">
            <a:extLst>
              <a:ext uri="{FF2B5EF4-FFF2-40B4-BE49-F238E27FC236}">
                <a16:creationId xmlns:a16="http://schemas.microsoft.com/office/drawing/2014/main" id="{5B3737C9-D047-46C7-518C-1B105FB07435}"/>
              </a:ext>
            </a:extLst>
          </p:cNvPr>
          <p:cNvSpPr>
            <a:spLocks noGrp="1"/>
          </p:cNvSpPr>
          <p:nvPr>
            <p:ph type="dt" sz="half" idx="10"/>
          </p:nvPr>
        </p:nvSpPr>
        <p:spPr/>
        <p:txBody>
          <a:bodyPr/>
          <a:lstStyle/>
          <a:p>
            <a:fld id="{42925A7E-8D23-4BFE-B22A-B028E79EE939}" type="datetime1">
              <a:rPr kumimoji="1" lang="zh-CN" altLang="en-US" smtClean="0"/>
              <a:t>2023/6/17</a:t>
            </a:fld>
            <a:endParaRPr kumimoji="1" lang="zh-CN" altLang="en-US"/>
          </a:p>
        </p:txBody>
      </p:sp>
      <p:sp>
        <p:nvSpPr>
          <p:cNvPr id="6" name="灯片编号占位符 5">
            <a:extLst>
              <a:ext uri="{FF2B5EF4-FFF2-40B4-BE49-F238E27FC236}">
                <a16:creationId xmlns:a16="http://schemas.microsoft.com/office/drawing/2014/main" id="{5977D4C4-F807-CFB6-3F54-F1E78488B368}"/>
              </a:ext>
            </a:extLst>
          </p:cNvPr>
          <p:cNvSpPr>
            <a:spLocks noGrp="1"/>
          </p:cNvSpPr>
          <p:nvPr>
            <p:ph type="sldNum" sz="quarter" idx="12"/>
          </p:nvPr>
        </p:nvSpPr>
        <p:spPr/>
        <p:txBody>
          <a:bodyPr/>
          <a:lstStyle/>
          <a:p>
            <a:fld id="{977BA8E6-E826-B147-AA17-E3D76A29629C}" type="slidenum">
              <a:rPr kumimoji="1" lang="zh-CN" altLang="en-US" smtClean="0"/>
              <a:t>13</a:t>
            </a:fld>
            <a:endParaRPr kumimoji="1" lang="zh-CN" altLang="en-US"/>
          </a:p>
        </p:txBody>
      </p:sp>
      <p:sp>
        <p:nvSpPr>
          <p:cNvPr id="7" name="文本框 6">
            <a:extLst>
              <a:ext uri="{FF2B5EF4-FFF2-40B4-BE49-F238E27FC236}">
                <a16:creationId xmlns:a16="http://schemas.microsoft.com/office/drawing/2014/main" id="{A2DECD39-A1D2-130F-0029-8A6B4FB22B95}"/>
              </a:ext>
            </a:extLst>
          </p:cNvPr>
          <p:cNvSpPr txBox="1"/>
          <p:nvPr/>
        </p:nvSpPr>
        <p:spPr>
          <a:xfrm>
            <a:off x="0" y="558803"/>
            <a:ext cx="12192000" cy="707886"/>
          </a:xfrm>
          <a:prstGeom prst="rect">
            <a:avLst/>
          </a:prstGeom>
          <a:noFill/>
        </p:spPr>
        <p:txBody>
          <a:bodyPr wrap="square" rtlCol="0">
            <a:spAutoFit/>
          </a:bodyPr>
          <a:lstStyle/>
          <a:p>
            <a:pPr algn="ctr"/>
            <a:r>
              <a:rPr lang="en-US" altLang="zh-CN" sz="4000" b="1" i="0" dirty="0">
                <a:solidFill>
                  <a:srgbClr val="101214"/>
                </a:solidFill>
                <a:effectLst/>
                <a:latin typeface="PingFang SC"/>
              </a:rPr>
              <a:t>CaliFormer: Representation Learning Model</a:t>
            </a:r>
            <a:endParaRPr lang="zh-CN" altLang="en-US" sz="4000" b="1" dirty="0">
              <a:latin typeface="Calibri" panose="020F0502020204030204" pitchFamily="34" charset="0"/>
              <a:cs typeface="Calibri" panose="020F0502020204030204" pitchFamily="34" charset="0"/>
            </a:endParaRPr>
          </a:p>
        </p:txBody>
      </p:sp>
      <p:grpSp>
        <p:nvGrpSpPr>
          <p:cNvPr id="149" name="组合 148">
            <a:extLst>
              <a:ext uri="{FF2B5EF4-FFF2-40B4-BE49-F238E27FC236}">
                <a16:creationId xmlns:a16="http://schemas.microsoft.com/office/drawing/2014/main" id="{7AFB3683-30EB-8DDE-0735-DFCD06D2CCD7}"/>
              </a:ext>
            </a:extLst>
          </p:cNvPr>
          <p:cNvGrpSpPr/>
          <p:nvPr/>
        </p:nvGrpSpPr>
        <p:grpSpPr>
          <a:xfrm>
            <a:off x="2153457" y="2061937"/>
            <a:ext cx="7830554" cy="2734125"/>
            <a:chOff x="1080190" y="3818370"/>
            <a:chExt cx="7830554" cy="2734125"/>
          </a:xfrm>
        </p:grpSpPr>
        <p:sp>
          <p:nvSpPr>
            <p:cNvPr id="52" name="矩形: 圆角 51">
              <a:extLst>
                <a:ext uri="{FF2B5EF4-FFF2-40B4-BE49-F238E27FC236}">
                  <a16:creationId xmlns:a16="http://schemas.microsoft.com/office/drawing/2014/main" id="{37559F91-A761-B40B-183A-4BBF4332CA59}"/>
                </a:ext>
              </a:extLst>
            </p:cNvPr>
            <p:cNvSpPr/>
            <p:nvPr/>
          </p:nvSpPr>
          <p:spPr>
            <a:xfrm>
              <a:off x="2032878" y="3818370"/>
              <a:ext cx="5761608" cy="1913182"/>
            </a:xfrm>
            <a:prstGeom prst="roundRect">
              <a:avLst>
                <a:gd name="adj" fmla="val 4467"/>
              </a:avLst>
            </a:prstGeom>
            <a:solidFill>
              <a:schemeClr val="accent1">
                <a:lumMod val="20000"/>
                <a:lumOff val="80000"/>
                <a:alpha val="5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a:extLst>
                <a:ext uri="{FF2B5EF4-FFF2-40B4-BE49-F238E27FC236}">
                  <a16:creationId xmlns:a16="http://schemas.microsoft.com/office/drawing/2014/main" id="{75134384-23B4-6899-E095-77C1A7A99EAB}"/>
                </a:ext>
              </a:extLst>
            </p:cNvPr>
            <p:cNvGrpSpPr/>
            <p:nvPr/>
          </p:nvGrpSpPr>
          <p:grpSpPr>
            <a:xfrm>
              <a:off x="1123291" y="4248192"/>
              <a:ext cx="648000" cy="1294267"/>
              <a:chOff x="1222884" y="4248214"/>
              <a:chExt cx="648000" cy="1294267"/>
            </a:xfrm>
          </p:grpSpPr>
          <p:grpSp>
            <p:nvGrpSpPr>
              <p:cNvPr id="54" name="组合 53">
                <a:extLst>
                  <a:ext uri="{FF2B5EF4-FFF2-40B4-BE49-F238E27FC236}">
                    <a16:creationId xmlns:a16="http://schemas.microsoft.com/office/drawing/2014/main" id="{A0441A4C-A19F-DC8D-2D73-F3768197061E}"/>
                  </a:ext>
                </a:extLst>
              </p:cNvPr>
              <p:cNvGrpSpPr/>
              <p:nvPr/>
            </p:nvGrpSpPr>
            <p:grpSpPr>
              <a:xfrm rot="5400000">
                <a:off x="683771" y="4787327"/>
                <a:ext cx="1294226" cy="216000"/>
                <a:chOff x="5031373" y="3321000"/>
                <a:chExt cx="1294226" cy="216000"/>
              </a:xfrm>
            </p:grpSpPr>
            <p:sp>
              <p:nvSpPr>
                <p:cNvPr id="69" name="矩形 68">
                  <a:extLst>
                    <a:ext uri="{FF2B5EF4-FFF2-40B4-BE49-F238E27FC236}">
                      <a16:creationId xmlns:a16="http://schemas.microsoft.com/office/drawing/2014/main" id="{8CAB0BA5-E3A6-FE38-3C5A-0D49401917C5}"/>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0" name="矩形 69">
                  <a:extLst>
                    <a:ext uri="{FF2B5EF4-FFF2-40B4-BE49-F238E27FC236}">
                      <a16:creationId xmlns:a16="http://schemas.microsoft.com/office/drawing/2014/main" id="{1051F45E-5D3D-6963-C0BC-156E368D621A}"/>
                    </a:ext>
                  </a:extLst>
                </p:cNvPr>
                <p:cNvSpPr/>
                <p:nvPr/>
              </p:nvSpPr>
              <p:spPr>
                <a:xfrm>
                  <a:off x="5247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1" name="矩形 70">
                  <a:extLst>
                    <a:ext uri="{FF2B5EF4-FFF2-40B4-BE49-F238E27FC236}">
                      <a16:creationId xmlns:a16="http://schemas.microsoft.com/office/drawing/2014/main" id="{BFB4C6FF-FEA6-047F-417F-5BFDF5733974}"/>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2" name="矩形 71">
                  <a:extLst>
                    <a:ext uri="{FF2B5EF4-FFF2-40B4-BE49-F238E27FC236}">
                      <a16:creationId xmlns:a16="http://schemas.microsoft.com/office/drawing/2014/main" id="{FC40B59D-866A-050D-A8F2-7512759C52E2}"/>
                    </a:ext>
                  </a:extLst>
                </p:cNvPr>
                <p:cNvSpPr/>
                <p:nvPr/>
              </p:nvSpPr>
              <p:spPr>
                <a:xfrm>
                  <a:off x="5679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3" name="矩形 72">
                  <a:extLst>
                    <a:ext uri="{FF2B5EF4-FFF2-40B4-BE49-F238E27FC236}">
                      <a16:creationId xmlns:a16="http://schemas.microsoft.com/office/drawing/2014/main" id="{5146FC10-B80B-6CCD-E505-4E47B9070FE9}"/>
                    </a:ext>
                  </a:extLst>
                </p:cNvPr>
                <p:cNvSpPr/>
                <p:nvPr/>
              </p:nvSpPr>
              <p:spPr>
                <a:xfrm>
                  <a:off x="5893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4" name="矩形 73">
                  <a:extLst>
                    <a:ext uri="{FF2B5EF4-FFF2-40B4-BE49-F238E27FC236}">
                      <a16:creationId xmlns:a16="http://schemas.microsoft.com/office/drawing/2014/main" id="{FBB59AB2-0903-F9EF-3472-42E4D00B098A}"/>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55" name="组合 54">
                <a:extLst>
                  <a:ext uri="{FF2B5EF4-FFF2-40B4-BE49-F238E27FC236}">
                    <a16:creationId xmlns:a16="http://schemas.microsoft.com/office/drawing/2014/main" id="{745976EF-12CC-9AC9-5C57-135A259EDDAA}"/>
                  </a:ext>
                </a:extLst>
              </p:cNvPr>
              <p:cNvGrpSpPr/>
              <p:nvPr/>
            </p:nvGrpSpPr>
            <p:grpSpPr>
              <a:xfrm rot="5400000">
                <a:off x="899771" y="4787327"/>
                <a:ext cx="1294226" cy="216000"/>
                <a:chOff x="5031373" y="3321000"/>
                <a:chExt cx="1294226" cy="216000"/>
              </a:xfrm>
            </p:grpSpPr>
            <p:sp>
              <p:nvSpPr>
                <p:cNvPr id="63" name="矩形 62">
                  <a:extLst>
                    <a:ext uri="{FF2B5EF4-FFF2-40B4-BE49-F238E27FC236}">
                      <a16:creationId xmlns:a16="http://schemas.microsoft.com/office/drawing/2014/main" id="{19B710A1-EB0A-2F42-C544-44EB1C6259C1}"/>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4" name="矩形 63">
                  <a:extLst>
                    <a:ext uri="{FF2B5EF4-FFF2-40B4-BE49-F238E27FC236}">
                      <a16:creationId xmlns:a16="http://schemas.microsoft.com/office/drawing/2014/main" id="{FB722F29-91E1-C041-EB40-653508DEB15F}"/>
                    </a:ext>
                  </a:extLst>
                </p:cNvPr>
                <p:cNvSpPr/>
                <p:nvPr/>
              </p:nvSpPr>
              <p:spPr>
                <a:xfrm>
                  <a:off x="5247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5" name="矩形 64">
                  <a:extLst>
                    <a:ext uri="{FF2B5EF4-FFF2-40B4-BE49-F238E27FC236}">
                      <a16:creationId xmlns:a16="http://schemas.microsoft.com/office/drawing/2014/main" id="{214A1344-06C0-621A-340C-2B51D1367DD0}"/>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6" name="矩形 65">
                  <a:extLst>
                    <a:ext uri="{FF2B5EF4-FFF2-40B4-BE49-F238E27FC236}">
                      <a16:creationId xmlns:a16="http://schemas.microsoft.com/office/drawing/2014/main" id="{780A7110-62FC-A539-9596-B5D32ED2D234}"/>
                    </a:ext>
                  </a:extLst>
                </p:cNvPr>
                <p:cNvSpPr/>
                <p:nvPr/>
              </p:nvSpPr>
              <p:spPr>
                <a:xfrm>
                  <a:off x="5679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7" name="矩形 66">
                  <a:extLst>
                    <a:ext uri="{FF2B5EF4-FFF2-40B4-BE49-F238E27FC236}">
                      <a16:creationId xmlns:a16="http://schemas.microsoft.com/office/drawing/2014/main" id="{01D980ED-2E9B-9BA9-70F3-35A6E8498432}"/>
                    </a:ext>
                  </a:extLst>
                </p:cNvPr>
                <p:cNvSpPr/>
                <p:nvPr/>
              </p:nvSpPr>
              <p:spPr>
                <a:xfrm>
                  <a:off x="5893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8" name="矩形 67">
                  <a:extLst>
                    <a:ext uri="{FF2B5EF4-FFF2-40B4-BE49-F238E27FC236}">
                      <a16:creationId xmlns:a16="http://schemas.microsoft.com/office/drawing/2014/main" id="{3BC061CC-9407-C2A1-989D-E902CC8CAF9D}"/>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56" name="组合 55">
                <a:extLst>
                  <a:ext uri="{FF2B5EF4-FFF2-40B4-BE49-F238E27FC236}">
                    <a16:creationId xmlns:a16="http://schemas.microsoft.com/office/drawing/2014/main" id="{E3130406-4E55-D1FE-933F-303CA7D7E823}"/>
                  </a:ext>
                </a:extLst>
              </p:cNvPr>
              <p:cNvGrpSpPr/>
              <p:nvPr/>
            </p:nvGrpSpPr>
            <p:grpSpPr>
              <a:xfrm rot="5400000">
                <a:off x="1115771" y="4787368"/>
                <a:ext cx="1294226" cy="216000"/>
                <a:chOff x="5031373" y="3321000"/>
                <a:chExt cx="1294226" cy="216000"/>
              </a:xfrm>
            </p:grpSpPr>
            <p:sp>
              <p:nvSpPr>
                <p:cNvPr id="57" name="矩形 56">
                  <a:extLst>
                    <a:ext uri="{FF2B5EF4-FFF2-40B4-BE49-F238E27FC236}">
                      <a16:creationId xmlns:a16="http://schemas.microsoft.com/office/drawing/2014/main" id="{8D4C07E0-0CEA-C02C-2A57-24AB4326CDEA}"/>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8" name="矩形 57">
                  <a:extLst>
                    <a:ext uri="{FF2B5EF4-FFF2-40B4-BE49-F238E27FC236}">
                      <a16:creationId xmlns:a16="http://schemas.microsoft.com/office/drawing/2014/main" id="{C8D21AAF-FCD1-91F5-959F-178C82F7AA0F}"/>
                    </a:ext>
                  </a:extLst>
                </p:cNvPr>
                <p:cNvSpPr/>
                <p:nvPr/>
              </p:nvSpPr>
              <p:spPr>
                <a:xfrm>
                  <a:off x="5247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9" name="矩形 58">
                  <a:extLst>
                    <a:ext uri="{FF2B5EF4-FFF2-40B4-BE49-F238E27FC236}">
                      <a16:creationId xmlns:a16="http://schemas.microsoft.com/office/drawing/2014/main" id="{BDD9517B-8560-9FF6-91E0-67194405E9FC}"/>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0" name="矩形 59">
                  <a:extLst>
                    <a:ext uri="{FF2B5EF4-FFF2-40B4-BE49-F238E27FC236}">
                      <a16:creationId xmlns:a16="http://schemas.microsoft.com/office/drawing/2014/main" id="{B2F62B70-C18B-5A54-D403-F8F3D53AB1D2}"/>
                    </a:ext>
                  </a:extLst>
                </p:cNvPr>
                <p:cNvSpPr/>
                <p:nvPr/>
              </p:nvSpPr>
              <p:spPr>
                <a:xfrm>
                  <a:off x="5679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1" name="矩形 60">
                  <a:extLst>
                    <a:ext uri="{FF2B5EF4-FFF2-40B4-BE49-F238E27FC236}">
                      <a16:creationId xmlns:a16="http://schemas.microsoft.com/office/drawing/2014/main" id="{E064ADAE-290F-1995-42B5-6449D39F96F4}"/>
                    </a:ext>
                  </a:extLst>
                </p:cNvPr>
                <p:cNvSpPr/>
                <p:nvPr/>
              </p:nvSpPr>
              <p:spPr>
                <a:xfrm>
                  <a:off x="5893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2" name="矩形 61">
                  <a:extLst>
                    <a:ext uri="{FF2B5EF4-FFF2-40B4-BE49-F238E27FC236}">
                      <a16:creationId xmlns:a16="http://schemas.microsoft.com/office/drawing/2014/main" id="{EB65EE88-F57A-637D-9344-CC427F954DAF}"/>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75" name="组合 74">
              <a:extLst>
                <a:ext uri="{FF2B5EF4-FFF2-40B4-BE49-F238E27FC236}">
                  <a16:creationId xmlns:a16="http://schemas.microsoft.com/office/drawing/2014/main" id="{2BD3F8CD-5C69-DBE1-7994-4E2C99B20A98}"/>
                </a:ext>
              </a:extLst>
            </p:cNvPr>
            <p:cNvGrpSpPr/>
            <p:nvPr/>
          </p:nvGrpSpPr>
          <p:grpSpPr>
            <a:xfrm rot="5400000">
              <a:off x="7550244" y="4799443"/>
              <a:ext cx="1294226" cy="216000"/>
              <a:chOff x="5031373" y="3321000"/>
              <a:chExt cx="1294226" cy="216000"/>
            </a:xfrm>
            <a:solidFill>
              <a:schemeClr val="accent5">
                <a:lumMod val="40000"/>
                <a:lumOff val="60000"/>
              </a:schemeClr>
            </a:solidFill>
          </p:grpSpPr>
          <p:sp>
            <p:nvSpPr>
              <p:cNvPr id="76" name="矩形 75">
                <a:extLst>
                  <a:ext uri="{FF2B5EF4-FFF2-40B4-BE49-F238E27FC236}">
                    <a16:creationId xmlns:a16="http://schemas.microsoft.com/office/drawing/2014/main" id="{153079F3-7860-E10B-9CC7-254FDCE5D13F}"/>
                  </a:ext>
                </a:extLst>
              </p:cNvPr>
              <p:cNvSpPr/>
              <p:nvPr/>
            </p:nvSpPr>
            <p:spPr>
              <a:xfrm>
                <a:off x="5031373" y="3321000"/>
                <a:ext cx="216000" cy="216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7" name="矩形 76">
                <a:extLst>
                  <a:ext uri="{FF2B5EF4-FFF2-40B4-BE49-F238E27FC236}">
                    <a16:creationId xmlns:a16="http://schemas.microsoft.com/office/drawing/2014/main" id="{ABA0D875-8EA1-8ADA-8AA0-2E56259AAA40}"/>
                  </a:ext>
                </a:extLst>
              </p:cNvPr>
              <p:cNvSpPr/>
              <p:nvPr/>
            </p:nvSpPr>
            <p:spPr>
              <a:xfrm>
                <a:off x="5247373" y="3321000"/>
                <a:ext cx="216000" cy="216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8" name="矩形 77">
                <a:extLst>
                  <a:ext uri="{FF2B5EF4-FFF2-40B4-BE49-F238E27FC236}">
                    <a16:creationId xmlns:a16="http://schemas.microsoft.com/office/drawing/2014/main" id="{8B717803-D4F0-7722-DBDF-630BE768E65E}"/>
                  </a:ext>
                </a:extLst>
              </p:cNvPr>
              <p:cNvSpPr/>
              <p:nvPr/>
            </p:nvSpPr>
            <p:spPr>
              <a:xfrm>
                <a:off x="5463373" y="3321000"/>
                <a:ext cx="216000" cy="216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9" name="矩形 78">
                <a:extLst>
                  <a:ext uri="{FF2B5EF4-FFF2-40B4-BE49-F238E27FC236}">
                    <a16:creationId xmlns:a16="http://schemas.microsoft.com/office/drawing/2014/main" id="{D3EAB00E-46AF-C20E-22E6-E9937228D53F}"/>
                  </a:ext>
                </a:extLst>
              </p:cNvPr>
              <p:cNvSpPr/>
              <p:nvPr/>
            </p:nvSpPr>
            <p:spPr>
              <a:xfrm>
                <a:off x="5679373" y="3321000"/>
                <a:ext cx="216000" cy="216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0" name="矩形 79">
                <a:extLst>
                  <a:ext uri="{FF2B5EF4-FFF2-40B4-BE49-F238E27FC236}">
                    <a16:creationId xmlns:a16="http://schemas.microsoft.com/office/drawing/2014/main" id="{DE84244B-0C74-873B-E59A-49615A076AF7}"/>
                  </a:ext>
                </a:extLst>
              </p:cNvPr>
              <p:cNvSpPr/>
              <p:nvPr/>
            </p:nvSpPr>
            <p:spPr>
              <a:xfrm>
                <a:off x="5893599" y="3321000"/>
                <a:ext cx="216000" cy="216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1" name="矩形 80">
                <a:extLst>
                  <a:ext uri="{FF2B5EF4-FFF2-40B4-BE49-F238E27FC236}">
                    <a16:creationId xmlns:a16="http://schemas.microsoft.com/office/drawing/2014/main" id="{E5EBE8BB-B495-3AAF-A654-BC516DF217FA}"/>
                  </a:ext>
                </a:extLst>
              </p:cNvPr>
              <p:cNvSpPr/>
              <p:nvPr/>
            </p:nvSpPr>
            <p:spPr>
              <a:xfrm>
                <a:off x="6109599" y="3321000"/>
                <a:ext cx="216000" cy="216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82" name="组合 81">
              <a:extLst>
                <a:ext uri="{FF2B5EF4-FFF2-40B4-BE49-F238E27FC236}">
                  <a16:creationId xmlns:a16="http://schemas.microsoft.com/office/drawing/2014/main" id="{8CBDE475-A872-1308-A1C7-785FB84A6092}"/>
                </a:ext>
              </a:extLst>
            </p:cNvPr>
            <p:cNvGrpSpPr/>
            <p:nvPr/>
          </p:nvGrpSpPr>
          <p:grpSpPr>
            <a:xfrm rot="5400000">
              <a:off x="7766244" y="4799443"/>
              <a:ext cx="1294226" cy="216000"/>
              <a:chOff x="5031373" y="3321000"/>
              <a:chExt cx="1294226" cy="216000"/>
            </a:xfrm>
            <a:solidFill>
              <a:schemeClr val="accent5">
                <a:lumMod val="40000"/>
                <a:lumOff val="60000"/>
              </a:schemeClr>
            </a:solidFill>
          </p:grpSpPr>
          <p:sp>
            <p:nvSpPr>
              <p:cNvPr id="83" name="矩形 82">
                <a:extLst>
                  <a:ext uri="{FF2B5EF4-FFF2-40B4-BE49-F238E27FC236}">
                    <a16:creationId xmlns:a16="http://schemas.microsoft.com/office/drawing/2014/main" id="{5065B975-A313-2400-780B-739281344BD1}"/>
                  </a:ext>
                </a:extLst>
              </p:cNvPr>
              <p:cNvSpPr/>
              <p:nvPr/>
            </p:nvSpPr>
            <p:spPr>
              <a:xfrm>
                <a:off x="5031373" y="3321000"/>
                <a:ext cx="216000" cy="216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4" name="矩形 83">
                <a:extLst>
                  <a:ext uri="{FF2B5EF4-FFF2-40B4-BE49-F238E27FC236}">
                    <a16:creationId xmlns:a16="http://schemas.microsoft.com/office/drawing/2014/main" id="{0A7A980F-B2E0-D45B-D72B-A3FAE109DB70}"/>
                  </a:ext>
                </a:extLst>
              </p:cNvPr>
              <p:cNvSpPr/>
              <p:nvPr/>
            </p:nvSpPr>
            <p:spPr>
              <a:xfrm>
                <a:off x="5247373" y="3321000"/>
                <a:ext cx="216000" cy="216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5" name="矩形 84">
                <a:extLst>
                  <a:ext uri="{FF2B5EF4-FFF2-40B4-BE49-F238E27FC236}">
                    <a16:creationId xmlns:a16="http://schemas.microsoft.com/office/drawing/2014/main" id="{D721834D-87D4-32EF-4C27-A08D9E8B9D81}"/>
                  </a:ext>
                </a:extLst>
              </p:cNvPr>
              <p:cNvSpPr/>
              <p:nvPr/>
            </p:nvSpPr>
            <p:spPr>
              <a:xfrm>
                <a:off x="5463373" y="3321000"/>
                <a:ext cx="216000" cy="216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6" name="矩形 85">
                <a:extLst>
                  <a:ext uri="{FF2B5EF4-FFF2-40B4-BE49-F238E27FC236}">
                    <a16:creationId xmlns:a16="http://schemas.microsoft.com/office/drawing/2014/main" id="{B8B5CF7A-F721-C6C0-1932-5EBF5A46C3E5}"/>
                  </a:ext>
                </a:extLst>
              </p:cNvPr>
              <p:cNvSpPr/>
              <p:nvPr/>
            </p:nvSpPr>
            <p:spPr>
              <a:xfrm>
                <a:off x="5679373" y="3321000"/>
                <a:ext cx="216000" cy="216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7" name="矩形 86">
                <a:extLst>
                  <a:ext uri="{FF2B5EF4-FFF2-40B4-BE49-F238E27FC236}">
                    <a16:creationId xmlns:a16="http://schemas.microsoft.com/office/drawing/2014/main" id="{EB34FD90-4A79-3914-C2A8-5CFB0C3364F9}"/>
                  </a:ext>
                </a:extLst>
              </p:cNvPr>
              <p:cNvSpPr/>
              <p:nvPr/>
            </p:nvSpPr>
            <p:spPr>
              <a:xfrm>
                <a:off x="5893599" y="3321000"/>
                <a:ext cx="216000" cy="216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8" name="矩形 87">
                <a:extLst>
                  <a:ext uri="{FF2B5EF4-FFF2-40B4-BE49-F238E27FC236}">
                    <a16:creationId xmlns:a16="http://schemas.microsoft.com/office/drawing/2014/main" id="{181E4E9F-968A-1355-AD65-CE8BF3078513}"/>
                  </a:ext>
                </a:extLst>
              </p:cNvPr>
              <p:cNvSpPr/>
              <p:nvPr/>
            </p:nvSpPr>
            <p:spPr>
              <a:xfrm>
                <a:off x="6109599" y="3321000"/>
                <a:ext cx="216000" cy="216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89" name="组合 88">
              <a:extLst>
                <a:ext uri="{FF2B5EF4-FFF2-40B4-BE49-F238E27FC236}">
                  <a16:creationId xmlns:a16="http://schemas.microsoft.com/office/drawing/2014/main" id="{7463CFBC-00B8-2F7C-A0EE-99DEFC8CCDC5}"/>
                </a:ext>
              </a:extLst>
            </p:cNvPr>
            <p:cNvGrpSpPr/>
            <p:nvPr/>
          </p:nvGrpSpPr>
          <p:grpSpPr>
            <a:xfrm rot="5400000">
              <a:off x="7982244" y="4800330"/>
              <a:ext cx="1294226" cy="216000"/>
              <a:chOff x="5031373" y="3321000"/>
              <a:chExt cx="1294226" cy="216000"/>
            </a:xfrm>
            <a:solidFill>
              <a:schemeClr val="accent5">
                <a:lumMod val="40000"/>
                <a:lumOff val="60000"/>
              </a:schemeClr>
            </a:solidFill>
          </p:grpSpPr>
          <p:sp>
            <p:nvSpPr>
              <p:cNvPr id="90" name="矩形 89">
                <a:extLst>
                  <a:ext uri="{FF2B5EF4-FFF2-40B4-BE49-F238E27FC236}">
                    <a16:creationId xmlns:a16="http://schemas.microsoft.com/office/drawing/2014/main" id="{3878FF50-AD75-DE4F-41B7-0BA3DF04DA74}"/>
                  </a:ext>
                </a:extLst>
              </p:cNvPr>
              <p:cNvSpPr/>
              <p:nvPr/>
            </p:nvSpPr>
            <p:spPr>
              <a:xfrm>
                <a:off x="5031373" y="3321000"/>
                <a:ext cx="216000" cy="216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1" name="矩形 90">
                <a:extLst>
                  <a:ext uri="{FF2B5EF4-FFF2-40B4-BE49-F238E27FC236}">
                    <a16:creationId xmlns:a16="http://schemas.microsoft.com/office/drawing/2014/main" id="{EB5D33C9-DF69-34EE-DE1C-9799A0247510}"/>
                  </a:ext>
                </a:extLst>
              </p:cNvPr>
              <p:cNvSpPr/>
              <p:nvPr/>
            </p:nvSpPr>
            <p:spPr>
              <a:xfrm>
                <a:off x="5247373" y="3321000"/>
                <a:ext cx="216000" cy="216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2" name="矩形 91">
                <a:extLst>
                  <a:ext uri="{FF2B5EF4-FFF2-40B4-BE49-F238E27FC236}">
                    <a16:creationId xmlns:a16="http://schemas.microsoft.com/office/drawing/2014/main" id="{07E42998-A1A8-3819-FF47-B15A8ED91222}"/>
                  </a:ext>
                </a:extLst>
              </p:cNvPr>
              <p:cNvSpPr/>
              <p:nvPr/>
            </p:nvSpPr>
            <p:spPr>
              <a:xfrm>
                <a:off x="5463373" y="3321000"/>
                <a:ext cx="216000" cy="216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3" name="矩形 92">
                <a:extLst>
                  <a:ext uri="{FF2B5EF4-FFF2-40B4-BE49-F238E27FC236}">
                    <a16:creationId xmlns:a16="http://schemas.microsoft.com/office/drawing/2014/main" id="{7B14D623-AA1F-2420-11D2-92BA34ACD228}"/>
                  </a:ext>
                </a:extLst>
              </p:cNvPr>
              <p:cNvSpPr/>
              <p:nvPr/>
            </p:nvSpPr>
            <p:spPr>
              <a:xfrm>
                <a:off x="5679373" y="3321000"/>
                <a:ext cx="216000" cy="216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4" name="矩形 93">
                <a:extLst>
                  <a:ext uri="{FF2B5EF4-FFF2-40B4-BE49-F238E27FC236}">
                    <a16:creationId xmlns:a16="http://schemas.microsoft.com/office/drawing/2014/main" id="{F0FF1A9E-D431-2E27-049D-DC707321B071}"/>
                  </a:ext>
                </a:extLst>
              </p:cNvPr>
              <p:cNvSpPr/>
              <p:nvPr/>
            </p:nvSpPr>
            <p:spPr>
              <a:xfrm>
                <a:off x="5893599" y="3321000"/>
                <a:ext cx="216000" cy="216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5" name="矩形 94">
                <a:extLst>
                  <a:ext uri="{FF2B5EF4-FFF2-40B4-BE49-F238E27FC236}">
                    <a16:creationId xmlns:a16="http://schemas.microsoft.com/office/drawing/2014/main" id="{7B96D716-F790-0AFF-125A-F3A69A892A76}"/>
                  </a:ext>
                </a:extLst>
              </p:cNvPr>
              <p:cNvSpPr/>
              <p:nvPr/>
            </p:nvSpPr>
            <p:spPr>
              <a:xfrm>
                <a:off x="6109599" y="3321000"/>
                <a:ext cx="216000" cy="216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96" name="矩形: 圆角 95">
              <a:extLst>
                <a:ext uri="{FF2B5EF4-FFF2-40B4-BE49-F238E27FC236}">
                  <a16:creationId xmlns:a16="http://schemas.microsoft.com/office/drawing/2014/main" id="{1CFFCB56-EFC0-F070-E8E6-4E275546FD30}"/>
                </a:ext>
              </a:extLst>
            </p:cNvPr>
            <p:cNvSpPr/>
            <p:nvPr/>
          </p:nvSpPr>
          <p:spPr>
            <a:xfrm>
              <a:off x="2203291" y="4312034"/>
              <a:ext cx="320040" cy="1172464"/>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圆角 96">
              <a:extLst>
                <a:ext uri="{FF2B5EF4-FFF2-40B4-BE49-F238E27FC236}">
                  <a16:creationId xmlns:a16="http://schemas.microsoft.com/office/drawing/2014/main" id="{86446930-41E1-57AD-8A31-3335795171D5}"/>
                </a:ext>
              </a:extLst>
            </p:cNvPr>
            <p:cNvSpPr/>
            <p:nvPr/>
          </p:nvSpPr>
          <p:spPr>
            <a:xfrm rot="16200000">
              <a:off x="2061161" y="5977982"/>
              <a:ext cx="320040" cy="502697"/>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97">
              <a:extLst>
                <a:ext uri="{FF2B5EF4-FFF2-40B4-BE49-F238E27FC236}">
                  <a16:creationId xmlns:a16="http://schemas.microsoft.com/office/drawing/2014/main" id="{AC571910-D202-8754-7383-7239DA1A3BC6}"/>
                </a:ext>
              </a:extLst>
            </p:cNvPr>
            <p:cNvSpPr txBox="1"/>
            <p:nvPr/>
          </p:nvSpPr>
          <p:spPr>
            <a:xfrm>
              <a:off x="2441828" y="6044664"/>
              <a:ext cx="706120" cy="36933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MLP</a:t>
              </a:r>
              <a:endParaRPr lang="zh-CN" altLang="en-US"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75530C4D-2927-8812-B233-6B03A33A1511}"/>
                    </a:ext>
                  </a:extLst>
                </p:cNvPr>
                <p:cNvSpPr txBox="1"/>
                <p:nvPr/>
              </p:nvSpPr>
              <p:spPr>
                <a:xfrm>
                  <a:off x="2604099" y="4558891"/>
                  <a:ext cx="1579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𝐼</m:t>
                        </m:r>
                      </m:oMath>
                    </m:oMathPara>
                  </a14:m>
                  <a:endParaRPr lang="zh-CN" altLang="en-US" dirty="0"/>
                </a:p>
              </p:txBody>
            </p:sp>
          </mc:Choice>
          <mc:Fallback xmlns="">
            <p:sp>
              <p:nvSpPr>
                <p:cNvPr id="99" name="文本框 98">
                  <a:extLst>
                    <a:ext uri="{FF2B5EF4-FFF2-40B4-BE49-F238E27FC236}">
                      <a16:creationId xmlns:a16="http://schemas.microsoft.com/office/drawing/2014/main" id="{75530C4D-2927-8812-B233-6B03A33A1511}"/>
                    </a:ext>
                  </a:extLst>
                </p:cNvPr>
                <p:cNvSpPr txBox="1">
                  <a:spLocks noRot="1" noChangeAspect="1" noMove="1" noResize="1" noEditPoints="1" noAdjustHandles="1" noChangeArrowheads="1" noChangeShapeType="1" noTextEdit="1"/>
                </p:cNvSpPr>
                <p:nvPr/>
              </p:nvSpPr>
              <p:spPr>
                <a:xfrm>
                  <a:off x="2604099" y="4558891"/>
                  <a:ext cx="157992" cy="276999"/>
                </a:xfrm>
                <a:prstGeom prst="rect">
                  <a:avLst/>
                </a:prstGeom>
                <a:blipFill>
                  <a:blip r:embed="rId3"/>
                  <a:stretch>
                    <a:fillRect l="-30769" r="-26923" b="-6667"/>
                  </a:stretch>
                </a:blipFill>
              </p:spPr>
              <p:txBody>
                <a:bodyPr/>
                <a:lstStyle/>
                <a:p>
                  <a:r>
                    <a:rPr lang="zh-CN" altLang="en-US">
                      <a:noFill/>
                    </a:rPr>
                    <a:t> </a:t>
                  </a:r>
                </a:p>
              </p:txBody>
            </p:sp>
          </mc:Fallback>
        </mc:AlternateContent>
        <p:sp>
          <p:nvSpPr>
            <p:cNvPr id="100" name="矩形: 圆角 99">
              <a:extLst>
                <a:ext uri="{FF2B5EF4-FFF2-40B4-BE49-F238E27FC236}">
                  <a16:creationId xmlns:a16="http://schemas.microsoft.com/office/drawing/2014/main" id="{FA7118E6-6222-F6EC-8BB1-BAB924AAFF78}"/>
                </a:ext>
              </a:extLst>
            </p:cNvPr>
            <p:cNvSpPr/>
            <p:nvPr/>
          </p:nvSpPr>
          <p:spPr>
            <a:xfrm>
              <a:off x="2797651" y="4313100"/>
              <a:ext cx="320040" cy="1172464"/>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1" name="矩形: 圆角 100">
              <a:extLst>
                <a:ext uri="{FF2B5EF4-FFF2-40B4-BE49-F238E27FC236}">
                  <a16:creationId xmlns:a16="http://schemas.microsoft.com/office/drawing/2014/main" id="{085C621A-0B61-194F-6537-B83298C313C4}"/>
                </a:ext>
              </a:extLst>
            </p:cNvPr>
            <p:cNvSpPr/>
            <p:nvPr/>
          </p:nvSpPr>
          <p:spPr>
            <a:xfrm rot="16200000">
              <a:off x="3170687" y="5977982"/>
              <a:ext cx="320040" cy="502697"/>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文本框 101">
              <a:extLst>
                <a:ext uri="{FF2B5EF4-FFF2-40B4-BE49-F238E27FC236}">
                  <a16:creationId xmlns:a16="http://schemas.microsoft.com/office/drawing/2014/main" id="{3061746E-AAD7-561E-9AC4-29463E34D624}"/>
                </a:ext>
              </a:extLst>
            </p:cNvPr>
            <p:cNvSpPr txBox="1"/>
            <p:nvPr/>
          </p:nvSpPr>
          <p:spPr>
            <a:xfrm>
              <a:off x="3539447" y="5906164"/>
              <a:ext cx="916828" cy="646331"/>
            </a:xfrm>
            <a:prstGeom prst="rect">
              <a:avLst/>
            </a:prstGeom>
            <a:noFill/>
          </p:spPr>
          <p:txBody>
            <a:bodyPr wrap="square" rtlCol="0">
              <a:spAutoFit/>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L</a:t>
              </a:r>
              <a:r>
                <a:rPr lang="en-US" altLang="zh-CN" b="0" i="0" dirty="0">
                  <a:effectLst/>
                  <a:latin typeface="Calibri" panose="020F0502020204030204" pitchFamily="34" charset="0"/>
                  <a:ea typeface="Calibri" panose="020F0502020204030204" pitchFamily="34" charset="0"/>
                  <a:cs typeface="Calibri" panose="020F0502020204030204" pitchFamily="34" charset="0"/>
                </a:rPr>
                <a:t>ayer </a:t>
              </a:r>
            </a:p>
            <a:p>
              <a:pPr algn="ctr"/>
              <a:r>
                <a:rPr lang="en-US" altLang="zh-CN" b="0" i="0" dirty="0">
                  <a:effectLst/>
                  <a:latin typeface="Calibri" panose="020F0502020204030204" pitchFamily="34" charset="0"/>
                  <a:ea typeface="Calibri" panose="020F0502020204030204" pitchFamily="34" charset="0"/>
                  <a:cs typeface="Calibri" panose="020F0502020204030204" pitchFamily="34" charset="0"/>
                </a:rPr>
                <a:t>norm</a:t>
              </a:r>
              <a:endParaRPr lang="zh-CN" altLang="en-US" dirty="0">
                <a:latin typeface="Calibri" panose="020F0502020204030204" pitchFamily="34" charset="0"/>
                <a:cs typeface="Calibri" panose="020F0502020204030204" pitchFamily="34" charset="0"/>
              </a:endParaRPr>
            </a:p>
          </p:txBody>
        </p:sp>
        <p:cxnSp>
          <p:nvCxnSpPr>
            <p:cNvPr id="103" name="直接箭头连接符 102">
              <a:extLst>
                <a:ext uri="{FF2B5EF4-FFF2-40B4-BE49-F238E27FC236}">
                  <a16:creationId xmlns:a16="http://schemas.microsoft.com/office/drawing/2014/main" id="{C90C4B90-F831-03A1-4DEE-3FAE593163B2}"/>
                </a:ext>
              </a:extLst>
            </p:cNvPr>
            <p:cNvCxnSpPr>
              <a:cxnSpLocks/>
              <a:stCxn id="96" idx="3"/>
              <a:endCxn id="100" idx="1"/>
            </p:cNvCxnSpPr>
            <p:nvPr/>
          </p:nvCxnSpPr>
          <p:spPr>
            <a:xfrm>
              <a:off x="2523331" y="4898266"/>
              <a:ext cx="274320" cy="106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6EC1EA8A-0E98-C5CA-F2C9-FAD514139149}"/>
                </a:ext>
              </a:extLst>
            </p:cNvPr>
            <p:cNvCxnSpPr>
              <a:cxnSpLocks/>
              <a:stCxn id="100" idx="3"/>
            </p:cNvCxnSpPr>
            <p:nvPr/>
          </p:nvCxnSpPr>
          <p:spPr>
            <a:xfrm>
              <a:off x="3117691" y="4899332"/>
              <a:ext cx="216000" cy="1688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5" name="组合 104">
              <a:extLst>
                <a:ext uri="{FF2B5EF4-FFF2-40B4-BE49-F238E27FC236}">
                  <a16:creationId xmlns:a16="http://schemas.microsoft.com/office/drawing/2014/main" id="{42A5E7EE-2907-0C40-2C97-284870D45463}"/>
                </a:ext>
              </a:extLst>
            </p:cNvPr>
            <p:cNvGrpSpPr/>
            <p:nvPr/>
          </p:nvGrpSpPr>
          <p:grpSpPr>
            <a:xfrm>
              <a:off x="3286970" y="4259424"/>
              <a:ext cx="406296" cy="435655"/>
              <a:chOff x="3464785" y="1127676"/>
              <a:chExt cx="320040" cy="338540"/>
            </a:xfrm>
          </p:grpSpPr>
          <p:sp>
            <p:nvSpPr>
              <p:cNvPr id="106" name="椭圆 105">
                <a:extLst>
                  <a:ext uri="{FF2B5EF4-FFF2-40B4-BE49-F238E27FC236}">
                    <a16:creationId xmlns:a16="http://schemas.microsoft.com/office/drawing/2014/main" id="{F10AE344-E0EE-CE27-3492-2F09BBB5FF6B}"/>
                  </a:ext>
                </a:extLst>
              </p:cNvPr>
              <p:cNvSpPr/>
              <p:nvPr/>
            </p:nvSpPr>
            <p:spPr>
              <a:xfrm>
                <a:off x="3469640" y="1154483"/>
                <a:ext cx="274320" cy="2673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文本框 106">
                <a:extLst>
                  <a:ext uri="{FF2B5EF4-FFF2-40B4-BE49-F238E27FC236}">
                    <a16:creationId xmlns:a16="http://schemas.microsoft.com/office/drawing/2014/main" id="{F2E77206-2433-426C-2E58-BAD01DC3B626}"/>
                  </a:ext>
                </a:extLst>
              </p:cNvPr>
              <p:cNvSpPr txBox="1"/>
              <p:nvPr/>
            </p:nvSpPr>
            <p:spPr>
              <a:xfrm>
                <a:off x="3464785" y="1127676"/>
                <a:ext cx="320040" cy="338540"/>
              </a:xfrm>
              <a:prstGeom prst="rect">
                <a:avLst/>
              </a:prstGeom>
              <a:noFill/>
            </p:spPr>
            <p:txBody>
              <a:bodyPr wrap="square">
                <a:spAutoFit/>
              </a:bodyPr>
              <a:lstStyle/>
              <a:p>
                <a:r>
                  <a:rPr lang="en-US" altLang="zh-CN" sz="2800" b="1" dirty="0"/>
                  <a:t>~</a:t>
                </a:r>
                <a:endParaRPr lang="zh-CN" altLang="en-US" sz="2800" b="1" dirty="0"/>
              </a:p>
            </p:txBody>
          </p:sp>
        </p:grpSp>
        <p:cxnSp>
          <p:nvCxnSpPr>
            <p:cNvPr id="108" name="直接箭头连接符 107">
              <a:extLst>
                <a:ext uri="{FF2B5EF4-FFF2-40B4-BE49-F238E27FC236}">
                  <a16:creationId xmlns:a16="http://schemas.microsoft.com/office/drawing/2014/main" id="{76E56269-87B2-60D4-C881-C7BBF47EDE3F}"/>
                </a:ext>
              </a:extLst>
            </p:cNvPr>
            <p:cNvCxnSpPr>
              <a:cxnSpLocks/>
            </p:cNvCxnSpPr>
            <p:nvPr/>
          </p:nvCxnSpPr>
          <p:spPr>
            <a:xfrm>
              <a:off x="3467258" y="4640980"/>
              <a:ext cx="0" cy="13144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椭圆 108">
              <a:extLst>
                <a:ext uri="{FF2B5EF4-FFF2-40B4-BE49-F238E27FC236}">
                  <a16:creationId xmlns:a16="http://schemas.microsoft.com/office/drawing/2014/main" id="{E872C462-486C-F708-2A73-3A2EA265DB79}"/>
                </a:ext>
              </a:extLst>
            </p:cNvPr>
            <p:cNvSpPr/>
            <p:nvPr/>
          </p:nvSpPr>
          <p:spPr>
            <a:xfrm>
              <a:off x="3333458" y="4772424"/>
              <a:ext cx="274320" cy="2673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 name="直接连接符 109">
              <a:extLst>
                <a:ext uri="{FF2B5EF4-FFF2-40B4-BE49-F238E27FC236}">
                  <a16:creationId xmlns:a16="http://schemas.microsoft.com/office/drawing/2014/main" id="{8A5EBCDD-5D6B-66B5-2A5B-2AA08F4EAD24}"/>
                </a:ext>
              </a:extLst>
            </p:cNvPr>
            <p:cNvCxnSpPr>
              <a:stCxn id="109" idx="2"/>
              <a:endCxn id="109" idx="6"/>
            </p:cNvCxnSpPr>
            <p:nvPr/>
          </p:nvCxnSpPr>
          <p:spPr>
            <a:xfrm>
              <a:off x="3333458" y="4906099"/>
              <a:ext cx="2743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731650BE-6E58-8F03-582E-210F51E2DFDA}"/>
                </a:ext>
              </a:extLst>
            </p:cNvPr>
            <p:cNvCxnSpPr>
              <a:cxnSpLocks/>
              <a:stCxn id="109" idx="0"/>
              <a:endCxn id="109" idx="4"/>
            </p:cNvCxnSpPr>
            <p:nvPr/>
          </p:nvCxnSpPr>
          <p:spPr>
            <a:xfrm>
              <a:off x="3470618" y="4772424"/>
              <a:ext cx="0" cy="2673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2" name="组合 111">
              <a:extLst>
                <a:ext uri="{FF2B5EF4-FFF2-40B4-BE49-F238E27FC236}">
                  <a16:creationId xmlns:a16="http://schemas.microsoft.com/office/drawing/2014/main" id="{3B38A2FD-4013-790D-EFE5-11C84D61E12C}"/>
                </a:ext>
              </a:extLst>
            </p:cNvPr>
            <p:cNvGrpSpPr/>
            <p:nvPr/>
          </p:nvGrpSpPr>
          <p:grpSpPr>
            <a:xfrm>
              <a:off x="4493882" y="5942232"/>
              <a:ext cx="406296" cy="447119"/>
              <a:chOff x="3446780" y="1074383"/>
              <a:chExt cx="320040" cy="347449"/>
            </a:xfrm>
          </p:grpSpPr>
          <p:sp>
            <p:nvSpPr>
              <p:cNvPr id="113" name="椭圆 112">
                <a:extLst>
                  <a:ext uri="{FF2B5EF4-FFF2-40B4-BE49-F238E27FC236}">
                    <a16:creationId xmlns:a16="http://schemas.microsoft.com/office/drawing/2014/main" id="{87185DE4-E222-7E1C-EFC4-6AC2878EC45F}"/>
                  </a:ext>
                </a:extLst>
              </p:cNvPr>
              <p:cNvSpPr/>
              <p:nvPr/>
            </p:nvSpPr>
            <p:spPr>
              <a:xfrm>
                <a:off x="3469640" y="1154483"/>
                <a:ext cx="274320" cy="2673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框 113">
                <a:extLst>
                  <a:ext uri="{FF2B5EF4-FFF2-40B4-BE49-F238E27FC236}">
                    <a16:creationId xmlns:a16="http://schemas.microsoft.com/office/drawing/2014/main" id="{1F614FF2-6297-7F73-0766-F6931430CA0C}"/>
                  </a:ext>
                </a:extLst>
              </p:cNvPr>
              <p:cNvSpPr txBox="1"/>
              <p:nvPr/>
            </p:nvSpPr>
            <p:spPr>
              <a:xfrm>
                <a:off x="3446780" y="1074383"/>
                <a:ext cx="320040" cy="338540"/>
              </a:xfrm>
              <a:prstGeom prst="rect">
                <a:avLst/>
              </a:prstGeom>
              <a:noFill/>
            </p:spPr>
            <p:txBody>
              <a:bodyPr wrap="square">
                <a:spAutoFit/>
              </a:bodyPr>
              <a:lstStyle/>
              <a:p>
                <a:r>
                  <a:rPr lang="en-US" altLang="zh-CN" sz="2800" b="1" dirty="0"/>
                  <a:t>~</a:t>
                </a:r>
                <a:endParaRPr lang="zh-CN" altLang="en-US" sz="2800" b="1" dirty="0"/>
              </a:p>
            </p:txBody>
          </p:sp>
        </p:grpSp>
        <p:sp>
          <p:nvSpPr>
            <p:cNvPr id="115" name="文本框 114">
              <a:extLst>
                <a:ext uri="{FF2B5EF4-FFF2-40B4-BE49-F238E27FC236}">
                  <a16:creationId xmlns:a16="http://schemas.microsoft.com/office/drawing/2014/main" id="{9E80E9C5-74B7-C954-9F89-B841453149C9}"/>
                </a:ext>
              </a:extLst>
            </p:cNvPr>
            <p:cNvSpPr txBox="1"/>
            <p:nvPr/>
          </p:nvSpPr>
          <p:spPr>
            <a:xfrm>
              <a:off x="4804880" y="5906164"/>
              <a:ext cx="1331779" cy="646331"/>
            </a:xfrm>
            <a:prstGeom prst="rect">
              <a:avLst/>
            </a:prstGeom>
            <a:noFill/>
          </p:spPr>
          <p:txBody>
            <a:bodyPr wrap="square" rtlCol="0">
              <a:spAutoFit/>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Position embedding</a:t>
              </a:r>
              <a:endParaRPr lang="zh-CN" altLang="en-US" dirty="0">
                <a:latin typeface="Calibri" panose="020F0502020204030204" pitchFamily="34" charset="0"/>
                <a:cs typeface="Calibri" panose="020F0502020204030204" pitchFamily="34" charset="0"/>
              </a:endParaRPr>
            </a:p>
          </p:txBody>
        </p:sp>
        <p:cxnSp>
          <p:nvCxnSpPr>
            <p:cNvPr id="116" name="直接箭头连接符 115">
              <a:extLst>
                <a:ext uri="{FF2B5EF4-FFF2-40B4-BE49-F238E27FC236}">
                  <a16:creationId xmlns:a16="http://schemas.microsoft.com/office/drawing/2014/main" id="{96A79E62-487F-A1F2-F582-7A750512F954}"/>
                </a:ext>
              </a:extLst>
            </p:cNvPr>
            <p:cNvCxnSpPr>
              <a:cxnSpLocks/>
            </p:cNvCxnSpPr>
            <p:nvPr/>
          </p:nvCxnSpPr>
          <p:spPr>
            <a:xfrm flipV="1">
              <a:off x="3620530" y="4907264"/>
              <a:ext cx="216000" cy="106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矩形: 圆角 116">
              <a:extLst>
                <a:ext uri="{FF2B5EF4-FFF2-40B4-BE49-F238E27FC236}">
                  <a16:creationId xmlns:a16="http://schemas.microsoft.com/office/drawing/2014/main" id="{F8BBE526-404F-735E-B71B-BABBBA72ADD5}"/>
                </a:ext>
              </a:extLst>
            </p:cNvPr>
            <p:cNvSpPr/>
            <p:nvPr/>
          </p:nvSpPr>
          <p:spPr>
            <a:xfrm>
              <a:off x="3847627" y="4335298"/>
              <a:ext cx="320040" cy="1172464"/>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8" name="直接箭头连接符 117">
              <a:extLst>
                <a:ext uri="{FF2B5EF4-FFF2-40B4-BE49-F238E27FC236}">
                  <a16:creationId xmlns:a16="http://schemas.microsoft.com/office/drawing/2014/main" id="{31EDD6E6-E7E5-AF82-2D9F-1EF0F3B9AA6B}"/>
                </a:ext>
              </a:extLst>
            </p:cNvPr>
            <p:cNvCxnSpPr>
              <a:cxnSpLocks/>
            </p:cNvCxnSpPr>
            <p:nvPr/>
          </p:nvCxnSpPr>
          <p:spPr>
            <a:xfrm flipV="1">
              <a:off x="4163081" y="4928919"/>
              <a:ext cx="489666" cy="106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6D909762-304F-DD60-0651-12E2D951FAB5}"/>
                    </a:ext>
                  </a:extLst>
                </p:cNvPr>
                <p:cNvSpPr txBox="1"/>
                <p:nvPr/>
              </p:nvSpPr>
              <p:spPr>
                <a:xfrm>
                  <a:off x="4186526" y="4626497"/>
                  <a:ext cx="2375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oMath>
                    </m:oMathPara>
                  </a14:m>
                  <a:endParaRPr lang="zh-CN" altLang="en-US" dirty="0"/>
                </a:p>
              </p:txBody>
            </p:sp>
          </mc:Choice>
          <mc:Fallback xmlns="">
            <p:sp>
              <p:nvSpPr>
                <p:cNvPr id="119" name="文本框 118">
                  <a:extLst>
                    <a:ext uri="{FF2B5EF4-FFF2-40B4-BE49-F238E27FC236}">
                      <a16:creationId xmlns:a16="http://schemas.microsoft.com/office/drawing/2014/main" id="{6D909762-304F-DD60-0651-12E2D951FAB5}"/>
                    </a:ext>
                  </a:extLst>
                </p:cNvPr>
                <p:cNvSpPr txBox="1">
                  <a:spLocks noRot="1" noChangeAspect="1" noMove="1" noResize="1" noEditPoints="1" noAdjustHandles="1" noChangeArrowheads="1" noChangeShapeType="1" noTextEdit="1"/>
                </p:cNvSpPr>
                <p:nvPr/>
              </p:nvSpPr>
              <p:spPr>
                <a:xfrm>
                  <a:off x="4186526" y="4626497"/>
                  <a:ext cx="237566" cy="276999"/>
                </a:xfrm>
                <a:prstGeom prst="rect">
                  <a:avLst/>
                </a:prstGeom>
                <a:blipFill>
                  <a:blip r:embed="rId4"/>
                  <a:stretch>
                    <a:fillRect l="-23077" r="-17949"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5A9C581D-7151-3270-F153-BAA08388E3CB}"/>
                    </a:ext>
                  </a:extLst>
                </p:cNvPr>
                <p:cNvSpPr txBox="1"/>
                <p:nvPr/>
              </p:nvSpPr>
              <p:spPr>
                <a:xfrm>
                  <a:off x="1080190" y="5589195"/>
                  <a:ext cx="728597" cy="276999"/>
                </a:xfrm>
                <a:prstGeom prst="rect">
                  <a:avLst/>
                </a:prstGeom>
                <a:noFill/>
              </p:spPr>
              <p:txBody>
                <a:bodyPr wrap="none" lIns="0" tIns="0" rIns="0" bIns="0"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Input</a:t>
                  </a:r>
                  <a:r>
                    <a:rPr lang="en-US" altLang="zh-CN" dirty="0"/>
                    <a:t> </a:t>
                  </a:r>
                  <a14:m>
                    <m:oMath xmlns:m="http://schemas.openxmlformats.org/officeDocument/2006/math">
                      <m:r>
                        <a:rPr lang="en-US" altLang="zh-CN" b="0" i="1" smtClean="0">
                          <a:latin typeface="Cambria Math" panose="02040503050406030204" pitchFamily="18" charset="0"/>
                        </a:rPr>
                        <m:t>𝑋</m:t>
                      </m:r>
                    </m:oMath>
                  </a14:m>
                  <a:endParaRPr lang="zh-CN" altLang="en-US" dirty="0">
                    <a:latin typeface="Calibri" panose="020F0502020204030204" pitchFamily="34" charset="0"/>
                    <a:cs typeface="Calibri" panose="020F0502020204030204" pitchFamily="34" charset="0"/>
                  </a:endParaRPr>
                </a:p>
              </p:txBody>
            </p:sp>
          </mc:Choice>
          <mc:Fallback xmlns="">
            <p:sp>
              <p:nvSpPr>
                <p:cNvPr id="120" name="文本框 119">
                  <a:extLst>
                    <a:ext uri="{FF2B5EF4-FFF2-40B4-BE49-F238E27FC236}">
                      <a16:creationId xmlns:a16="http://schemas.microsoft.com/office/drawing/2014/main" id="{5A9C581D-7151-3270-F153-BAA08388E3CB}"/>
                    </a:ext>
                  </a:extLst>
                </p:cNvPr>
                <p:cNvSpPr txBox="1">
                  <a:spLocks noRot="1" noChangeAspect="1" noMove="1" noResize="1" noEditPoints="1" noAdjustHandles="1" noChangeArrowheads="1" noChangeShapeType="1" noTextEdit="1"/>
                </p:cNvSpPr>
                <p:nvPr/>
              </p:nvSpPr>
              <p:spPr>
                <a:xfrm>
                  <a:off x="1080190" y="5589195"/>
                  <a:ext cx="728597" cy="276999"/>
                </a:xfrm>
                <a:prstGeom prst="rect">
                  <a:avLst/>
                </a:prstGeom>
                <a:blipFill>
                  <a:blip r:embed="rId5"/>
                  <a:stretch>
                    <a:fillRect l="-19167" t="-28889" r="-7500" b="-51111"/>
                  </a:stretch>
                </a:blipFill>
              </p:spPr>
              <p:txBody>
                <a:bodyPr/>
                <a:lstStyle/>
                <a:p>
                  <a:r>
                    <a:rPr lang="zh-CN" altLang="en-US">
                      <a:noFill/>
                    </a:rPr>
                    <a:t> </a:t>
                  </a:r>
                </a:p>
              </p:txBody>
            </p:sp>
          </mc:Fallback>
        </mc:AlternateContent>
        <p:sp>
          <p:nvSpPr>
            <p:cNvPr id="121" name="矩形: 圆角 120">
              <a:extLst>
                <a:ext uri="{FF2B5EF4-FFF2-40B4-BE49-F238E27FC236}">
                  <a16:creationId xmlns:a16="http://schemas.microsoft.com/office/drawing/2014/main" id="{ADDDFB1C-281F-6737-4FC3-C522DDE29966}"/>
                </a:ext>
              </a:extLst>
            </p:cNvPr>
            <p:cNvSpPr/>
            <p:nvPr/>
          </p:nvSpPr>
          <p:spPr>
            <a:xfrm>
              <a:off x="4652747" y="4323609"/>
              <a:ext cx="320040" cy="1185220"/>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2" name="连接符: 肘形 121">
              <a:extLst>
                <a:ext uri="{FF2B5EF4-FFF2-40B4-BE49-F238E27FC236}">
                  <a16:creationId xmlns:a16="http://schemas.microsoft.com/office/drawing/2014/main" id="{DABB35AF-F6F8-68E7-6856-34D1A423CD4F}"/>
                </a:ext>
              </a:extLst>
            </p:cNvPr>
            <p:cNvCxnSpPr>
              <a:cxnSpLocks/>
            </p:cNvCxnSpPr>
            <p:nvPr/>
          </p:nvCxnSpPr>
          <p:spPr>
            <a:xfrm rot="5400000" flipH="1" flipV="1">
              <a:off x="4427792" y="4674791"/>
              <a:ext cx="260740" cy="187084"/>
            </a:xfrm>
            <a:prstGeom prst="bentConnector3">
              <a:avLst>
                <a:gd name="adj1" fmla="val 10053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连接符: 肘形 122">
              <a:extLst>
                <a:ext uri="{FF2B5EF4-FFF2-40B4-BE49-F238E27FC236}">
                  <a16:creationId xmlns:a16="http://schemas.microsoft.com/office/drawing/2014/main" id="{766CB379-2062-CE7F-811F-C36AA326833E}"/>
                </a:ext>
              </a:extLst>
            </p:cNvPr>
            <p:cNvCxnSpPr>
              <a:cxnSpLocks/>
            </p:cNvCxnSpPr>
            <p:nvPr/>
          </p:nvCxnSpPr>
          <p:spPr>
            <a:xfrm rot="16200000" flipH="1">
              <a:off x="4390896" y="4959114"/>
              <a:ext cx="320752" cy="172390"/>
            </a:xfrm>
            <a:prstGeom prst="bentConnector3">
              <a:avLst>
                <a:gd name="adj1" fmla="val 9998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矩形: 圆角 123">
              <a:extLst>
                <a:ext uri="{FF2B5EF4-FFF2-40B4-BE49-F238E27FC236}">
                  <a16:creationId xmlns:a16="http://schemas.microsoft.com/office/drawing/2014/main" id="{016055D1-FCCC-E0C2-F2F4-61FD30575A91}"/>
                </a:ext>
              </a:extLst>
            </p:cNvPr>
            <p:cNvSpPr/>
            <p:nvPr/>
          </p:nvSpPr>
          <p:spPr>
            <a:xfrm rot="16200000">
              <a:off x="6325244" y="5977982"/>
              <a:ext cx="320040" cy="502697"/>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框 124">
              <a:extLst>
                <a:ext uri="{FF2B5EF4-FFF2-40B4-BE49-F238E27FC236}">
                  <a16:creationId xmlns:a16="http://schemas.microsoft.com/office/drawing/2014/main" id="{74B9ACB7-75C7-D49F-8D3C-FBC4447F19D4}"/>
                </a:ext>
              </a:extLst>
            </p:cNvPr>
            <p:cNvSpPr txBox="1"/>
            <p:nvPr/>
          </p:nvSpPr>
          <p:spPr>
            <a:xfrm>
              <a:off x="6833869" y="5906164"/>
              <a:ext cx="1331779" cy="646331"/>
            </a:xfrm>
            <a:prstGeom prst="rect">
              <a:avLst/>
            </a:prstGeom>
            <a:noFill/>
          </p:spPr>
          <p:txBody>
            <a:bodyPr wrap="square" rtlCol="0">
              <a:spAutoFit/>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Multi-head Attention</a:t>
              </a:r>
              <a:endParaRPr lang="zh-CN" altLang="en-US" dirty="0">
                <a:latin typeface="Calibri" panose="020F0502020204030204" pitchFamily="34" charset="0"/>
                <a:cs typeface="Calibri" panose="020F0502020204030204" pitchFamily="34" charset="0"/>
              </a:endParaRPr>
            </a:p>
          </p:txBody>
        </p:sp>
        <p:grpSp>
          <p:nvGrpSpPr>
            <p:cNvPr id="126" name="组合 125">
              <a:extLst>
                <a:ext uri="{FF2B5EF4-FFF2-40B4-BE49-F238E27FC236}">
                  <a16:creationId xmlns:a16="http://schemas.microsoft.com/office/drawing/2014/main" id="{C6BD0761-C8C0-29F9-349D-275977FDACE4}"/>
                </a:ext>
              </a:extLst>
            </p:cNvPr>
            <p:cNvGrpSpPr/>
            <p:nvPr/>
          </p:nvGrpSpPr>
          <p:grpSpPr>
            <a:xfrm>
              <a:off x="4968201" y="4782544"/>
              <a:ext cx="718839" cy="267349"/>
              <a:chOff x="5091297" y="1702372"/>
              <a:chExt cx="718839" cy="267349"/>
            </a:xfrm>
          </p:grpSpPr>
          <p:cxnSp>
            <p:nvCxnSpPr>
              <p:cNvPr id="127" name="直接箭头连接符 126">
                <a:extLst>
                  <a:ext uri="{FF2B5EF4-FFF2-40B4-BE49-F238E27FC236}">
                    <a16:creationId xmlns:a16="http://schemas.microsoft.com/office/drawing/2014/main" id="{E0C8D9B2-AB51-ACFC-3747-315C5C6819AD}"/>
                  </a:ext>
                </a:extLst>
              </p:cNvPr>
              <p:cNvCxnSpPr>
                <a:cxnSpLocks/>
              </p:cNvCxnSpPr>
              <p:nvPr/>
            </p:nvCxnSpPr>
            <p:spPr>
              <a:xfrm flipV="1">
                <a:off x="5091297" y="1846167"/>
                <a:ext cx="216000" cy="106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椭圆 127">
                <a:extLst>
                  <a:ext uri="{FF2B5EF4-FFF2-40B4-BE49-F238E27FC236}">
                    <a16:creationId xmlns:a16="http://schemas.microsoft.com/office/drawing/2014/main" id="{8FF5871A-F289-1372-2AD7-1E9A3598BF0D}"/>
                  </a:ext>
                </a:extLst>
              </p:cNvPr>
              <p:cNvSpPr/>
              <p:nvPr/>
            </p:nvSpPr>
            <p:spPr>
              <a:xfrm>
                <a:off x="5307064" y="1702372"/>
                <a:ext cx="274320" cy="2673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E9135A4F-1C24-AB9D-4626-02FB08DA864B}"/>
                  </a:ext>
                </a:extLst>
              </p:cNvPr>
              <p:cNvCxnSpPr>
                <a:stCxn id="128" idx="2"/>
                <a:endCxn id="128" idx="6"/>
              </p:cNvCxnSpPr>
              <p:nvPr/>
            </p:nvCxnSpPr>
            <p:spPr>
              <a:xfrm>
                <a:off x="5307064" y="1836047"/>
                <a:ext cx="2743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4940822F-262C-0B34-01A8-E91BB3801A34}"/>
                  </a:ext>
                </a:extLst>
              </p:cNvPr>
              <p:cNvCxnSpPr>
                <a:cxnSpLocks/>
                <a:stCxn id="128" idx="0"/>
                <a:endCxn id="128" idx="4"/>
              </p:cNvCxnSpPr>
              <p:nvPr/>
            </p:nvCxnSpPr>
            <p:spPr>
              <a:xfrm>
                <a:off x="5444224" y="1702372"/>
                <a:ext cx="0" cy="2673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84DA3664-A819-65F7-12BC-1309FD1524BB}"/>
                  </a:ext>
                </a:extLst>
              </p:cNvPr>
              <p:cNvCxnSpPr>
                <a:cxnSpLocks/>
              </p:cNvCxnSpPr>
              <p:nvPr/>
            </p:nvCxnSpPr>
            <p:spPr>
              <a:xfrm flipV="1">
                <a:off x="5594136" y="1837212"/>
                <a:ext cx="216000" cy="106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2" name="连接符: 肘形 131">
              <a:extLst>
                <a:ext uri="{FF2B5EF4-FFF2-40B4-BE49-F238E27FC236}">
                  <a16:creationId xmlns:a16="http://schemas.microsoft.com/office/drawing/2014/main" id="{7B315544-063B-4654-9F2D-5BE804617A4E}"/>
                </a:ext>
              </a:extLst>
            </p:cNvPr>
            <p:cNvCxnSpPr>
              <a:cxnSpLocks/>
            </p:cNvCxnSpPr>
            <p:nvPr/>
          </p:nvCxnSpPr>
          <p:spPr>
            <a:xfrm rot="16200000" flipH="1">
              <a:off x="4740020" y="4489949"/>
              <a:ext cx="146397" cy="1015819"/>
            </a:xfrm>
            <a:prstGeom prst="bentConnector3">
              <a:avLst>
                <a:gd name="adj1" fmla="val 48170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矩形: 圆角 132">
              <a:extLst>
                <a:ext uri="{FF2B5EF4-FFF2-40B4-BE49-F238E27FC236}">
                  <a16:creationId xmlns:a16="http://schemas.microsoft.com/office/drawing/2014/main" id="{C3AC8E2E-D785-D65E-1785-A21058FD5EDF}"/>
                </a:ext>
              </a:extLst>
            </p:cNvPr>
            <p:cNvSpPr/>
            <p:nvPr/>
          </p:nvSpPr>
          <p:spPr>
            <a:xfrm>
              <a:off x="5690204" y="4323608"/>
              <a:ext cx="320040" cy="1185220"/>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4" name="文本框 133">
                  <a:extLst>
                    <a:ext uri="{FF2B5EF4-FFF2-40B4-BE49-F238E27FC236}">
                      <a16:creationId xmlns:a16="http://schemas.microsoft.com/office/drawing/2014/main" id="{7FCC28B9-310E-5737-A801-7F6893CD625C}"/>
                    </a:ext>
                  </a:extLst>
                </p:cNvPr>
                <p:cNvSpPr txBox="1"/>
                <p:nvPr/>
              </p:nvSpPr>
              <p:spPr>
                <a:xfrm>
                  <a:off x="6068923" y="4570435"/>
                  <a:ext cx="2106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oMath>
                    </m:oMathPara>
                  </a14:m>
                  <a:endParaRPr lang="zh-CN" altLang="en-US" dirty="0"/>
                </a:p>
              </p:txBody>
            </p:sp>
          </mc:Choice>
          <mc:Fallback xmlns="">
            <p:sp>
              <p:nvSpPr>
                <p:cNvPr id="134" name="文本框 133">
                  <a:extLst>
                    <a:ext uri="{FF2B5EF4-FFF2-40B4-BE49-F238E27FC236}">
                      <a16:creationId xmlns:a16="http://schemas.microsoft.com/office/drawing/2014/main" id="{7FCC28B9-310E-5737-A801-7F6893CD625C}"/>
                    </a:ext>
                  </a:extLst>
                </p:cNvPr>
                <p:cNvSpPr txBox="1">
                  <a:spLocks noRot="1" noChangeAspect="1" noMove="1" noResize="1" noEditPoints="1" noAdjustHandles="1" noChangeArrowheads="1" noChangeShapeType="1" noTextEdit="1"/>
                </p:cNvSpPr>
                <p:nvPr/>
              </p:nvSpPr>
              <p:spPr>
                <a:xfrm>
                  <a:off x="6068923" y="4570435"/>
                  <a:ext cx="210635" cy="276999"/>
                </a:xfrm>
                <a:prstGeom prst="rect">
                  <a:avLst/>
                </a:prstGeom>
                <a:blipFill>
                  <a:blip r:embed="rId6"/>
                  <a:stretch>
                    <a:fillRect l="-26471" r="-23529" b="-6667"/>
                  </a:stretch>
                </a:blipFill>
              </p:spPr>
              <p:txBody>
                <a:bodyPr/>
                <a:lstStyle/>
                <a:p>
                  <a:r>
                    <a:rPr lang="zh-CN" altLang="en-US">
                      <a:noFill/>
                    </a:rPr>
                    <a:t> </a:t>
                  </a:r>
                </a:p>
              </p:txBody>
            </p:sp>
          </mc:Fallback>
        </mc:AlternateContent>
        <p:cxnSp>
          <p:nvCxnSpPr>
            <p:cNvPr id="135" name="直接箭头连接符 134">
              <a:extLst>
                <a:ext uri="{FF2B5EF4-FFF2-40B4-BE49-F238E27FC236}">
                  <a16:creationId xmlns:a16="http://schemas.microsoft.com/office/drawing/2014/main" id="{DD63F85F-81A0-187A-CA15-20AA4D870A64}"/>
                </a:ext>
              </a:extLst>
            </p:cNvPr>
            <p:cNvCxnSpPr>
              <a:cxnSpLocks/>
            </p:cNvCxnSpPr>
            <p:nvPr/>
          </p:nvCxnSpPr>
          <p:spPr>
            <a:xfrm>
              <a:off x="6018974" y="4920111"/>
              <a:ext cx="274320" cy="106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矩形: 圆角 135">
              <a:extLst>
                <a:ext uri="{FF2B5EF4-FFF2-40B4-BE49-F238E27FC236}">
                  <a16:creationId xmlns:a16="http://schemas.microsoft.com/office/drawing/2014/main" id="{E09424FD-D3CD-CE28-7775-F8C137A61106}"/>
                </a:ext>
              </a:extLst>
            </p:cNvPr>
            <p:cNvSpPr/>
            <p:nvPr/>
          </p:nvSpPr>
          <p:spPr>
            <a:xfrm>
              <a:off x="6296251" y="4335298"/>
              <a:ext cx="320040" cy="1178724"/>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7" name="连接符: 肘形 136">
              <a:extLst>
                <a:ext uri="{FF2B5EF4-FFF2-40B4-BE49-F238E27FC236}">
                  <a16:creationId xmlns:a16="http://schemas.microsoft.com/office/drawing/2014/main" id="{90F7DE57-69B8-221A-B943-A507DC4C71CE}"/>
                </a:ext>
              </a:extLst>
            </p:cNvPr>
            <p:cNvCxnSpPr>
              <a:cxnSpLocks/>
              <a:endCxn id="140" idx="4"/>
            </p:cNvCxnSpPr>
            <p:nvPr/>
          </p:nvCxnSpPr>
          <p:spPr>
            <a:xfrm>
              <a:off x="6133641" y="4932019"/>
              <a:ext cx="851900" cy="104713"/>
            </a:xfrm>
            <a:prstGeom prst="bentConnector4">
              <a:avLst>
                <a:gd name="adj1" fmla="val -786"/>
                <a:gd name="adj2" fmla="val 67407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8" name="组合 137">
              <a:extLst>
                <a:ext uri="{FF2B5EF4-FFF2-40B4-BE49-F238E27FC236}">
                  <a16:creationId xmlns:a16="http://schemas.microsoft.com/office/drawing/2014/main" id="{A6D580BE-C488-3E0E-17FA-591990AB1139}"/>
                </a:ext>
              </a:extLst>
            </p:cNvPr>
            <p:cNvGrpSpPr/>
            <p:nvPr/>
          </p:nvGrpSpPr>
          <p:grpSpPr>
            <a:xfrm>
              <a:off x="6632614" y="4769383"/>
              <a:ext cx="718839" cy="267349"/>
              <a:chOff x="5091297" y="1702372"/>
              <a:chExt cx="718839" cy="267349"/>
            </a:xfrm>
          </p:grpSpPr>
          <p:cxnSp>
            <p:nvCxnSpPr>
              <p:cNvPr id="139" name="直接箭头连接符 138">
                <a:extLst>
                  <a:ext uri="{FF2B5EF4-FFF2-40B4-BE49-F238E27FC236}">
                    <a16:creationId xmlns:a16="http://schemas.microsoft.com/office/drawing/2014/main" id="{488A6B00-F472-BD7F-1B93-2B12F500670E}"/>
                  </a:ext>
                </a:extLst>
              </p:cNvPr>
              <p:cNvCxnSpPr>
                <a:cxnSpLocks/>
              </p:cNvCxnSpPr>
              <p:nvPr/>
            </p:nvCxnSpPr>
            <p:spPr>
              <a:xfrm flipV="1">
                <a:off x="5091297" y="1846167"/>
                <a:ext cx="216000" cy="106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椭圆 139">
                <a:extLst>
                  <a:ext uri="{FF2B5EF4-FFF2-40B4-BE49-F238E27FC236}">
                    <a16:creationId xmlns:a16="http://schemas.microsoft.com/office/drawing/2014/main" id="{F8FDA8EA-B2FE-7748-28EA-4492744A77E8}"/>
                  </a:ext>
                </a:extLst>
              </p:cNvPr>
              <p:cNvSpPr/>
              <p:nvPr/>
            </p:nvSpPr>
            <p:spPr>
              <a:xfrm>
                <a:off x="5307064" y="1702372"/>
                <a:ext cx="274320" cy="2673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CE240159-5835-03FD-542E-B9558A53C461}"/>
                  </a:ext>
                </a:extLst>
              </p:cNvPr>
              <p:cNvCxnSpPr>
                <a:stCxn id="140" idx="2"/>
                <a:endCxn id="140" idx="6"/>
              </p:cNvCxnSpPr>
              <p:nvPr/>
            </p:nvCxnSpPr>
            <p:spPr>
              <a:xfrm>
                <a:off x="5307064" y="1836047"/>
                <a:ext cx="2743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6183C2D5-EC43-5091-8FED-2B9EC9794E25}"/>
                  </a:ext>
                </a:extLst>
              </p:cNvPr>
              <p:cNvCxnSpPr>
                <a:cxnSpLocks/>
                <a:stCxn id="140" idx="0"/>
                <a:endCxn id="140" idx="4"/>
              </p:cNvCxnSpPr>
              <p:nvPr/>
            </p:nvCxnSpPr>
            <p:spPr>
              <a:xfrm>
                <a:off x="5444224" y="1702372"/>
                <a:ext cx="0" cy="2673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箭头连接符 142">
                <a:extLst>
                  <a:ext uri="{FF2B5EF4-FFF2-40B4-BE49-F238E27FC236}">
                    <a16:creationId xmlns:a16="http://schemas.microsoft.com/office/drawing/2014/main" id="{4CD2C413-A9F4-B83F-1D7B-0085BA866954}"/>
                  </a:ext>
                </a:extLst>
              </p:cNvPr>
              <p:cNvCxnSpPr>
                <a:cxnSpLocks/>
              </p:cNvCxnSpPr>
              <p:nvPr/>
            </p:nvCxnSpPr>
            <p:spPr>
              <a:xfrm flipV="1">
                <a:off x="5594136" y="1837212"/>
                <a:ext cx="216000" cy="106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4" name="矩形: 圆角 143">
              <a:extLst>
                <a:ext uri="{FF2B5EF4-FFF2-40B4-BE49-F238E27FC236}">
                  <a16:creationId xmlns:a16="http://schemas.microsoft.com/office/drawing/2014/main" id="{EBDCBC63-D09C-2BDF-25A2-3763C5A14704}"/>
                </a:ext>
              </a:extLst>
            </p:cNvPr>
            <p:cNvSpPr/>
            <p:nvPr/>
          </p:nvSpPr>
          <p:spPr>
            <a:xfrm>
              <a:off x="7360338" y="4335298"/>
              <a:ext cx="320040" cy="1185220"/>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5" name="直接箭头连接符 144">
              <a:extLst>
                <a:ext uri="{FF2B5EF4-FFF2-40B4-BE49-F238E27FC236}">
                  <a16:creationId xmlns:a16="http://schemas.microsoft.com/office/drawing/2014/main" id="{49FE66A3-D911-1F70-B430-53B4E0DBF367}"/>
                </a:ext>
              </a:extLst>
            </p:cNvPr>
            <p:cNvCxnSpPr>
              <a:cxnSpLocks/>
            </p:cNvCxnSpPr>
            <p:nvPr/>
          </p:nvCxnSpPr>
          <p:spPr>
            <a:xfrm>
              <a:off x="1786576" y="4894459"/>
              <a:ext cx="410363" cy="8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59B8EBB5-4B87-362D-4780-81612F8CD8B1}"/>
                </a:ext>
              </a:extLst>
            </p:cNvPr>
            <p:cNvCxnSpPr>
              <a:cxnSpLocks/>
            </p:cNvCxnSpPr>
            <p:nvPr/>
          </p:nvCxnSpPr>
          <p:spPr>
            <a:xfrm>
              <a:off x="7688034" y="4902712"/>
              <a:ext cx="364976"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7" name="文本框 146">
                  <a:extLst>
                    <a:ext uri="{FF2B5EF4-FFF2-40B4-BE49-F238E27FC236}">
                      <a16:creationId xmlns:a16="http://schemas.microsoft.com/office/drawing/2014/main" id="{E2C2D1DD-242C-7CA4-DA18-BC631CC14361}"/>
                    </a:ext>
                  </a:extLst>
                </p:cNvPr>
                <p:cNvSpPr txBox="1"/>
                <p:nvPr/>
              </p:nvSpPr>
              <p:spPr>
                <a:xfrm>
                  <a:off x="8023257" y="5589195"/>
                  <a:ext cx="887487" cy="276999"/>
                </a:xfrm>
                <a:prstGeom prst="rect">
                  <a:avLst/>
                </a:prstGeom>
                <a:noFill/>
              </p:spPr>
              <p:txBody>
                <a:bodyPr wrap="none" lIns="0" tIns="0" rIns="0" bIns="0" rtlCol="0">
                  <a:spAutoFit/>
                </a:bodyPr>
                <a:lstStyle/>
                <a:p>
                  <a:r>
                    <a:rPr lang="en-US" altLang="zh-CN" b="0" dirty="0">
                      <a:latin typeface="Calibri" panose="020F0502020204030204" pitchFamily="34" charset="0"/>
                      <a:ea typeface="Calibri" panose="020F0502020204030204" pitchFamily="34" charset="0"/>
                      <a:cs typeface="Calibri" panose="020F0502020204030204" pitchFamily="34" charset="0"/>
                    </a:rPr>
                    <a:t>Output</a:t>
                  </a:r>
                  <a:r>
                    <a:rPr lang="en-US" altLang="zh-CN" b="0" dirty="0"/>
                    <a:t> </a:t>
                  </a:r>
                  <a14:m>
                    <m:oMath xmlns:m="http://schemas.openxmlformats.org/officeDocument/2006/math">
                      <m:r>
                        <a:rPr lang="en-US" altLang="zh-CN" b="0" i="1" smtClean="0">
                          <a:latin typeface="Cambria Math" panose="02040503050406030204" pitchFamily="18" charset="0"/>
                        </a:rPr>
                        <m:t>𝐸</m:t>
                      </m:r>
                    </m:oMath>
                  </a14:m>
                  <a:endParaRPr lang="zh-CN" altLang="en-US" dirty="0"/>
                </a:p>
              </p:txBody>
            </p:sp>
          </mc:Choice>
          <mc:Fallback xmlns="">
            <p:sp>
              <p:nvSpPr>
                <p:cNvPr id="147" name="文本框 146">
                  <a:extLst>
                    <a:ext uri="{FF2B5EF4-FFF2-40B4-BE49-F238E27FC236}">
                      <a16:creationId xmlns:a16="http://schemas.microsoft.com/office/drawing/2014/main" id="{E2C2D1DD-242C-7CA4-DA18-BC631CC14361}"/>
                    </a:ext>
                  </a:extLst>
                </p:cNvPr>
                <p:cNvSpPr txBox="1">
                  <a:spLocks noRot="1" noChangeAspect="1" noMove="1" noResize="1" noEditPoints="1" noAdjustHandles="1" noChangeArrowheads="1" noChangeShapeType="1" noTextEdit="1"/>
                </p:cNvSpPr>
                <p:nvPr/>
              </p:nvSpPr>
              <p:spPr>
                <a:xfrm>
                  <a:off x="8023257" y="5589195"/>
                  <a:ext cx="887487" cy="276999"/>
                </a:xfrm>
                <a:prstGeom prst="rect">
                  <a:avLst/>
                </a:prstGeom>
                <a:blipFill>
                  <a:blip r:embed="rId7"/>
                  <a:stretch>
                    <a:fillRect l="-15753" t="-28889" r="-6849" b="-51111"/>
                  </a:stretch>
                </a:blipFill>
              </p:spPr>
              <p:txBody>
                <a:bodyPr/>
                <a:lstStyle/>
                <a:p>
                  <a:r>
                    <a:rPr lang="zh-CN" altLang="en-US">
                      <a:noFill/>
                    </a:rPr>
                    <a:t> </a:t>
                  </a:r>
                </a:p>
              </p:txBody>
            </p:sp>
          </mc:Fallback>
        </mc:AlternateContent>
        <p:sp>
          <p:nvSpPr>
            <p:cNvPr id="148" name="文本框 147">
              <a:extLst>
                <a:ext uri="{FF2B5EF4-FFF2-40B4-BE49-F238E27FC236}">
                  <a16:creationId xmlns:a16="http://schemas.microsoft.com/office/drawing/2014/main" id="{4F19068E-B10B-2967-9DF0-1ECF5C27A991}"/>
                </a:ext>
              </a:extLst>
            </p:cNvPr>
            <p:cNvSpPr txBox="1"/>
            <p:nvPr/>
          </p:nvSpPr>
          <p:spPr>
            <a:xfrm>
              <a:off x="4205267" y="3893317"/>
              <a:ext cx="1331779" cy="369332"/>
            </a:xfrm>
            <a:prstGeom prst="rect">
              <a:avLst/>
            </a:prstGeom>
            <a:solidFill>
              <a:schemeClr val="accent1">
                <a:lumMod val="20000"/>
                <a:lumOff val="80000"/>
              </a:schemeClr>
            </a:solidFill>
            <a:ln>
              <a:solidFill>
                <a:schemeClr val="accent1">
                  <a:lumMod val="60000"/>
                  <a:lumOff val="40000"/>
                </a:schemeClr>
              </a:solidFill>
              <a:prstDash val="dash"/>
            </a:ln>
          </p:spPr>
          <p:txBody>
            <a:bodyPr wrap="square" rtlCol="0">
              <a:spAutoFit/>
            </a:bodyPr>
            <a:lstStyle/>
            <a:p>
              <a:pPr algn="ctr"/>
              <a:r>
                <a:rPr lang="en-US" altLang="zh-CN" dirty="0">
                  <a:latin typeface="Arial" panose="020B0604020202020204" pitchFamily="34" charset="0"/>
                </a:rPr>
                <a:t>CaliFormer</a:t>
              </a:r>
              <a:endParaRPr lang="zh-CN" altLang="en-US" dirty="0">
                <a:latin typeface="Calibri" panose="020F0502020204030204" pitchFamily="34" charset="0"/>
                <a:cs typeface="Calibri" panose="020F0502020204030204" pitchFamily="34" charset="0"/>
              </a:endParaRPr>
            </a:p>
          </p:txBody>
        </p:sp>
      </p:grpSp>
      <p:sp>
        <p:nvSpPr>
          <p:cNvPr id="151" name="文本框 150">
            <a:extLst>
              <a:ext uri="{FF2B5EF4-FFF2-40B4-BE49-F238E27FC236}">
                <a16:creationId xmlns:a16="http://schemas.microsoft.com/office/drawing/2014/main" id="{CC04E3DE-ECD6-A93B-3BE9-F59CD3B98AE2}"/>
              </a:ext>
            </a:extLst>
          </p:cNvPr>
          <p:cNvSpPr txBox="1"/>
          <p:nvPr/>
        </p:nvSpPr>
        <p:spPr>
          <a:xfrm>
            <a:off x="1221407" y="5147191"/>
            <a:ext cx="9910654" cy="369332"/>
          </a:xfrm>
          <a:prstGeom prst="rect">
            <a:avLst/>
          </a:prstGeom>
          <a:noFill/>
          <a:ln w="28575">
            <a:solidFill>
              <a:srgbClr val="C00000"/>
            </a:solidFill>
          </a:ln>
        </p:spPr>
        <p:txBody>
          <a:bodyPr wrap="square">
            <a:spAutoFit/>
          </a:bodyPr>
          <a:lstStyle/>
          <a:p>
            <a:r>
              <a:rPr lang="en-US" altLang="zh-CN" b="1" i="0" dirty="0">
                <a:effectLst/>
                <a:latin typeface="Arial" panose="020B0604020202020204" pitchFamily="34" charset="0"/>
              </a:rPr>
              <a:t>Inspired by the efficiency of the </a:t>
            </a:r>
            <a:r>
              <a:rPr lang="en-US" altLang="zh-CN" b="1" i="0" dirty="0">
                <a:solidFill>
                  <a:srgbClr val="C00000"/>
                </a:solidFill>
                <a:effectLst/>
                <a:latin typeface="Arial" panose="020B0604020202020204" pitchFamily="34" charset="0"/>
              </a:rPr>
              <a:t>Transformer</a:t>
            </a:r>
            <a:r>
              <a:rPr lang="en-US" altLang="zh-CN" b="1" i="0" dirty="0">
                <a:effectLst/>
                <a:latin typeface="Arial" panose="020B0604020202020204" pitchFamily="34" charset="0"/>
              </a:rPr>
              <a:t> in sequence-to-sequence prediction tasks</a:t>
            </a:r>
            <a:endParaRPr lang="zh-CN" altLang="en-US" b="1" dirty="0"/>
          </a:p>
        </p:txBody>
      </p:sp>
    </p:spTree>
    <p:extLst>
      <p:ext uri="{BB962C8B-B14F-4D97-AF65-F5344CB8AC3E}">
        <p14:creationId xmlns:p14="http://schemas.microsoft.com/office/powerpoint/2010/main" val="4239785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5">
            <a:extLst>
              <a:ext uri="{FF2B5EF4-FFF2-40B4-BE49-F238E27FC236}">
                <a16:creationId xmlns:a16="http://schemas.microsoft.com/office/drawing/2014/main" id="{AFFBE31F-42DC-A4CA-5472-51205C3B9BFD}"/>
              </a:ext>
            </a:extLst>
          </p:cNvPr>
          <p:cNvGraphicFramePr>
            <a:graphicFrameLocks noGrp="1"/>
          </p:cNvGraphicFramePr>
          <p:nvPr/>
        </p:nvGraphicFramePr>
        <p:xfrm>
          <a:off x="0" y="3"/>
          <a:ext cx="12192000" cy="365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238813408"/>
                    </a:ext>
                  </a:extLst>
                </a:gridCol>
                <a:gridCol w="2032000">
                  <a:extLst>
                    <a:ext uri="{9D8B030D-6E8A-4147-A177-3AD203B41FA5}">
                      <a16:colId xmlns:a16="http://schemas.microsoft.com/office/drawing/2014/main" val="4134155310"/>
                    </a:ext>
                  </a:extLst>
                </a:gridCol>
                <a:gridCol w="2032000">
                  <a:extLst>
                    <a:ext uri="{9D8B030D-6E8A-4147-A177-3AD203B41FA5}">
                      <a16:colId xmlns:a16="http://schemas.microsoft.com/office/drawing/2014/main" val="667694779"/>
                    </a:ext>
                  </a:extLst>
                </a:gridCol>
                <a:gridCol w="2032000">
                  <a:extLst>
                    <a:ext uri="{9D8B030D-6E8A-4147-A177-3AD203B41FA5}">
                      <a16:colId xmlns:a16="http://schemas.microsoft.com/office/drawing/2014/main" val="2355579797"/>
                    </a:ext>
                  </a:extLst>
                </a:gridCol>
                <a:gridCol w="2032000">
                  <a:extLst>
                    <a:ext uri="{9D8B030D-6E8A-4147-A177-3AD203B41FA5}">
                      <a16:colId xmlns:a16="http://schemas.microsoft.com/office/drawing/2014/main" val="3687507388"/>
                    </a:ext>
                  </a:extLst>
                </a:gridCol>
                <a:gridCol w="2032000">
                  <a:extLst>
                    <a:ext uri="{9D8B030D-6E8A-4147-A177-3AD203B41FA5}">
                      <a16:colId xmlns:a16="http://schemas.microsoft.com/office/drawing/2014/main" val="3248093066"/>
                    </a:ext>
                  </a:extLst>
                </a:gridCol>
              </a:tblGrid>
              <a:tr h="174396">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Background</a:t>
                      </a:r>
                      <a:endParaRPr lang="zh-CN" altLang="en-US" dirty="0">
                        <a:solidFill>
                          <a:schemeClr val="tx1"/>
                        </a:solidFill>
                        <a:latin typeface="Calibri" panose="020F0502020204030204" pitchFamily="34" charset="0"/>
                        <a:cs typeface="Calibri" panose="020F0502020204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Existing Methods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Insight !</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Framework Design</a:t>
                      </a:r>
                      <a:endParaRPr lang="zh-CN" altLang="en-US"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Experiments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189" rtl="0" eaLnBrk="1" latinLnBrk="0" hangingPunct="1"/>
                      <a:r>
                        <a:rPr lang="en-US" altLang="zh-CN"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Take away message</a:t>
                      </a:r>
                      <a:endParaRPr lang="zh-CN" altLang="en-US" sz="1800" b="1" kern="1200" dirty="0">
                        <a:solidFill>
                          <a:schemeClr val="tx1"/>
                        </a:solidFill>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46668522"/>
                  </a:ext>
                </a:extLst>
              </a:tr>
            </a:tbl>
          </a:graphicData>
        </a:graphic>
      </p:graphicFrame>
      <p:sp>
        <p:nvSpPr>
          <p:cNvPr id="4" name="日期占位符 3">
            <a:extLst>
              <a:ext uri="{FF2B5EF4-FFF2-40B4-BE49-F238E27FC236}">
                <a16:creationId xmlns:a16="http://schemas.microsoft.com/office/drawing/2014/main" id="{5B3737C9-D047-46C7-518C-1B105FB07435}"/>
              </a:ext>
            </a:extLst>
          </p:cNvPr>
          <p:cNvSpPr>
            <a:spLocks noGrp="1"/>
          </p:cNvSpPr>
          <p:nvPr>
            <p:ph type="dt" sz="half" idx="10"/>
          </p:nvPr>
        </p:nvSpPr>
        <p:spPr/>
        <p:txBody>
          <a:bodyPr/>
          <a:lstStyle/>
          <a:p>
            <a:fld id="{42925A7E-8D23-4BFE-B22A-B028E79EE939}" type="datetime1">
              <a:rPr kumimoji="1" lang="zh-CN" altLang="en-US" smtClean="0"/>
              <a:t>2023/6/17</a:t>
            </a:fld>
            <a:endParaRPr kumimoji="1" lang="zh-CN" altLang="en-US"/>
          </a:p>
        </p:txBody>
      </p:sp>
      <p:sp>
        <p:nvSpPr>
          <p:cNvPr id="6" name="灯片编号占位符 5">
            <a:extLst>
              <a:ext uri="{FF2B5EF4-FFF2-40B4-BE49-F238E27FC236}">
                <a16:creationId xmlns:a16="http://schemas.microsoft.com/office/drawing/2014/main" id="{5977D4C4-F807-CFB6-3F54-F1E78488B368}"/>
              </a:ext>
            </a:extLst>
          </p:cNvPr>
          <p:cNvSpPr>
            <a:spLocks noGrp="1"/>
          </p:cNvSpPr>
          <p:nvPr>
            <p:ph type="sldNum" sz="quarter" idx="12"/>
          </p:nvPr>
        </p:nvSpPr>
        <p:spPr/>
        <p:txBody>
          <a:bodyPr/>
          <a:lstStyle/>
          <a:p>
            <a:fld id="{977BA8E6-E826-B147-AA17-E3D76A29629C}" type="slidenum">
              <a:rPr kumimoji="1" lang="zh-CN" altLang="en-US" smtClean="0"/>
              <a:t>14</a:t>
            </a:fld>
            <a:endParaRPr kumimoji="1" lang="zh-CN" altLang="en-US"/>
          </a:p>
        </p:txBody>
      </p:sp>
      <p:sp>
        <p:nvSpPr>
          <p:cNvPr id="7" name="文本框 6">
            <a:extLst>
              <a:ext uri="{FF2B5EF4-FFF2-40B4-BE49-F238E27FC236}">
                <a16:creationId xmlns:a16="http://schemas.microsoft.com/office/drawing/2014/main" id="{A2DECD39-A1D2-130F-0029-8A6B4FB22B95}"/>
              </a:ext>
            </a:extLst>
          </p:cNvPr>
          <p:cNvSpPr txBox="1"/>
          <p:nvPr/>
        </p:nvSpPr>
        <p:spPr>
          <a:xfrm>
            <a:off x="0" y="558803"/>
            <a:ext cx="12192000" cy="707886"/>
          </a:xfrm>
          <a:prstGeom prst="rect">
            <a:avLst/>
          </a:prstGeom>
          <a:noFill/>
        </p:spPr>
        <p:txBody>
          <a:bodyPr wrap="square" rtlCol="0">
            <a:spAutoFit/>
          </a:bodyPr>
          <a:lstStyle/>
          <a:p>
            <a:pPr algn="ctr"/>
            <a:r>
              <a:rPr lang="en-US" altLang="zh-CN" sz="4000" b="1" i="0" dirty="0">
                <a:solidFill>
                  <a:srgbClr val="101214"/>
                </a:solidFill>
                <a:effectLst/>
                <a:latin typeface="PingFang SC"/>
              </a:rPr>
              <a:t>The </a:t>
            </a:r>
            <a:r>
              <a:rPr lang="en-US" altLang="zh-CN" sz="4000" b="1" dirty="0">
                <a:solidFill>
                  <a:srgbClr val="101214"/>
                </a:solidFill>
                <a:latin typeface="Calibri" panose="020F0502020204030204" pitchFamily="34" charset="0"/>
                <a:ea typeface="Calibri" panose="020F0502020204030204" pitchFamily="34" charset="0"/>
                <a:cs typeface="Calibri" panose="020F0502020204030204" pitchFamily="34" charset="0"/>
              </a:rPr>
              <a:t>S</a:t>
            </a:r>
            <a:r>
              <a:rPr lang="en-US" altLang="zh-CN" sz="4000" b="1" i="0" dirty="0">
                <a:effectLst/>
                <a:latin typeface="Calibri" panose="020F0502020204030204" pitchFamily="34" charset="0"/>
                <a:ea typeface="Calibri" panose="020F0502020204030204" pitchFamily="34" charset="0"/>
                <a:cs typeface="Calibri" panose="020F0502020204030204" pitchFamily="34" charset="0"/>
              </a:rPr>
              <a:t>elf-supervised Learning </a:t>
            </a:r>
            <a:r>
              <a:rPr lang="en-US" altLang="zh-CN" sz="4000" b="1" dirty="0">
                <a:latin typeface="Calibri" panose="020F0502020204030204" pitchFamily="34" charset="0"/>
                <a:ea typeface="Calibri" panose="020F0502020204030204" pitchFamily="34" charset="0"/>
                <a:cs typeface="Calibri" panose="020F0502020204030204" pitchFamily="34" charset="0"/>
              </a:rPr>
              <a:t>P</a:t>
            </a:r>
            <a:r>
              <a:rPr lang="en-US" altLang="zh-CN" sz="4000" b="1" i="0" dirty="0">
                <a:effectLst/>
                <a:latin typeface="Calibri" panose="020F0502020204030204" pitchFamily="34" charset="0"/>
                <a:ea typeface="Calibri" panose="020F0502020204030204" pitchFamily="34" charset="0"/>
                <a:cs typeface="Calibri" panose="020F0502020204030204" pitchFamily="34" charset="0"/>
              </a:rPr>
              <a:t>hase</a:t>
            </a:r>
            <a:endParaRPr lang="zh-CN" altLang="en-US" sz="4000" b="1" dirty="0">
              <a:latin typeface="Calibri" panose="020F0502020204030204" pitchFamily="34" charset="0"/>
              <a:cs typeface="Calibri" panose="020F0502020204030204" pitchFamily="34" charset="0"/>
            </a:endParaRPr>
          </a:p>
        </p:txBody>
      </p:sp>
      <p:grpSp>
        <p:nvGrpSpPr>
          <p:cNvPr id="3" name="组合 2">
            <a:extLst>
              <a:ext uri="{FF2B5EF4-FFF2-40B4-BE49-F238E27FC236}">
                <a16:creationId xmlns:a16="http://schemas.microsoft.com/office/drawing/2014/main" id="{F90028FC-4B04-9D02-5549-1AFC8F51D364}"/>
              </a:ext>
            </a:extLst>
          </p:cNvPr>
          <p:cNvGrpSpPr/>
          <p:nvPr/>
        </p:nvGrpSpPr>
        <p:grpSpPr>
          <a:xfrm>
            <a:off x="2536072" y="2349744"/>
            <a:ext cx="648000" cy="1294267"/>
            <a:chOff x="1222884" y="4248214"/>
            <a:chExt cx="648000" cy="1294267"/>
          </a:xfrm>
        </p:grpSpPr>
        <p:grpSp>
          <p:nvGrpSpPr>
            <p:cNvPr id="8" name="组合 7">
              <a:extLst>
                <a:ext uri="{FF2B5EF4-FFF2-40B4-BE49-F238E27FC236}">
                  <a16:creationId xmlns:a16="http://schemas.microsoft.com/office/drawing/2014/main" id="{249962DC-B454-03AB-E782-22C971A956CF}"/>
                </a:ext>
              </a:extLst>
            </p:cNvPr>
            <p:cNvGrpSpPr/>
            <p:nvPr/>
          </p:nvGrpSpPr>
          <p:grpSpPr>
            <a:xfrm rot="5400000">
              <a:off x="683771" y="4787327"/>
              <a:ext cx="1294226" cy="216000"/>
              <a:chOff x="5031373" y="3321000"/>
              <a:chExt cx="1294226" cy="216000"/>
            </a:xfrm>
          </p:grpSpPr>
          <p:sp>
            <p:nvSpPr>
              <p:cNvPr id="23" name="矩形 22">
                <a:extLst>
                  <a:ext uri="{FF2B5EF4-FFF2-40B4-BE49-F238E27FC236}">
                    <a16:creationId xmlns:a16="http://schemas.microsoft.com/office/drawing/2014/main" id="{61A91BFC-0000-2B16-7A12-C305A7F099A2}"/>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4" name="矩形 23">
                <a:extLst>
                  <a:ext uri="{FF2B5EF4-FFF2-40B4-BE49-F238E27FC236}">
                    <a16:creationId xmlns:a16="http://schemas.microsoft.com/office/drawing/2014/main" id="{115CC23E-5638-797B-AC19-98D238FC26C6}"/>
                  </a:ext>
                </a:extLst>
              </p:cNvPr>
              <p:cNvSpPr/>
              <p:nvPr/>
            </p:nvSpPr>
            <p:spPr>
              <a:xfrm>
                <a:off x="5247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5" name="矩形 24">
                <a:extLst>
                  <a:ext uri="{FF2B5EF4-FFF2-40B4-BE49-F238E27FC236}">
                    <a16:creationId xmlns:a16="http://schemas.microsoft.com/office/drawing/2014/main" id="{B35CA676-3249-60E1-A164-54B21003CFCC}"/>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6" name="矩形 25">
                <a:extLst>
                  <a:ext uri="{FF2B5EF4-FFF2-40B4-BE49-F238E27FC236}">
                    <a16:creationId xmlns:a16="http://schemas.microsoft.com/office/drawing/2014/main" id="{038C68BE-1626-18EC-6A29-6C71EBA1A474}"/>
                  </a:ext>
                </a:extLst>
              </p:cNvPr>
              <p:cNvSpPr/>
              <p:nvPr/>
            </p:nvSpPr>
            <p:spPr>
              <a:xfrm>
                <a:off x="5679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 name="矩形 26">
                <a:extLst>
                  <a:ext uri="{FF2B5EF4-FFF2-40B4-BE49-F238E27FC236}">
                    <a16:creationId xmlns:a16="http://schemas.microsoft.com/office/drawing/2014/main" id="{6DC92347-63C2-BE92-626F-9430EB7AD818}"/>
                  </a:ext>
                </a:extLst>
              </p:cNvPr>
              <p:cNvSpPr/>
              <p:nvPr/>
            </p:nvSpPr>
            <p:spPr>
              <a:xfrm>
                <a:off x="5893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8" name="矩形 27">
                <a:extLst>
                  <a:ext uri="{FF2B5EF4-FFF2-40B4-BE49-F238E27FC236}">
                    <a16:creationId xmlns:a16="http://schemas.microsoft.com/office/drawing/2014/main" id="{3B25781D-C500-68C2-AFB3-BFDE87CF6C0B}"/>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9" name="组合 8">
              <a:extLst>
                <a:ext uri="{FF2B5EF4-FFF2-40B4-BE49-F238E27FC236}">
                  <a16:creationId xmlns:a16="http://schemas.microsoft.com/office/drawing/2014/main" id="{10CFDCA1-EAAB-A352-CEB5-859C0505558A}"/>
                </a:ext>
              </a:extLst>
            </p:cNvPr>
            <p:cNvGrpSpPr/>
            <p:nvPr/>
          </p:nvGrpSpPr>
          <p:grpSpPr>
            <a:xfrm rot="5400000">
              <a:off x="899771" y="4787327"/>
              <a:ext cx="1294226" cy="216000"/>
              <a:chOff x="5031373" y="3321000"/>
              <a:chExt cx="1294226" cy="216000"/>
            </a:xfrm>
          </p:grpSpPr>
          <p:sp>
            <p:nvSpPr>
              <p:cNvPr id="17" name="矩形 16">
                <a:extLst>
                  <a:ext uri="{FF2B5EF4-FFF2-40B4-BE49-F238E27FC236}">
                    <a16:creationId xmlns:a16="http://schemas.microsoft.com/office/drawing/2014/main" id="{76200B9C-EB41-3EF0-5491-7BD559346AF4}"/>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8" name="矩形 17">
                <a:extLst>
                  <a:ext uri="{FF2B5EF4-FFF2-40B4-BE49-F238E27FC236}">
                    <a16:creationId xmlns:a16="http://schemas.microsoft.com/office/drawing/2014/main" id="{34BCBE74-F80B-B7C8-F5FF-DAEC900C01D9}"/>
                  </a:ext>
                </a:extLst>
              </p:cNvPr>
              <p:cNvSpPr/>
              <p:nvPr/>
            </p:nvSpPr>
            <p:spPr>
              <a:xfrm>
                <a:off x="5247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 name="矩形 18">
                <a:extLst>
                  <a:ext uri="{FF2B5EF4-FFF2-40B4-BE49-F238E27FC236}">
                    <a16:creationId xmlns:a16="http://schemas.microsoft.com/office/drawing/2014/main" id="{28072639-B94C-4D2E-B896-24970A387DEE}"/>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 name="矩形 19">
                <a:extLst>
                  <a:ext uri="{FF2B5EF4-FFF2-40B4-BE49-F238E27FC236}">
                    <a16:creationId xmlns:a16="http://schemas.microsoft.com/office/drawing/2014/main" id="{4D3D3305-180A-EE34-5CB5-5E78A178756A}"/>
                  </a:ext>
                </a:extLst>
              </p:cNvPr>
              <p:cNvSpPr/>
              <p:nvPr/>
            </p:nvSpPr>
            <p:spPr>
              <a:xfrm>
                <a:off x="5679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 name="矩形 20">
                <a:extLst>
                  <a:ext uri="{FF2B5EF4-FFF2-40B4-BE49-F238E27FC236}">
                    <a16:creationId xmlns:a16="http://schemas.microsoft.com/office/drawing/2014/main" id="{F56AE61E-6586-E98F-5815-DDD155A13C4F}"/>
                  </a:ext>
                </a:extLst>
              </p:cNvPr>
              <p:cNvSpPr/>
              <p:nvPr/>
            </p:nvSpPr>
            <p:spPr>
              <a:xfrm>
                <a:off x="5893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 name="矩形 21">
                <a:extLst>
                  <a:ext uri="{FF2B5EF4-FFF2-40B4-BE49-F238E27FC236}">
                    <a16:creationId xmlns:a16="http://schemas.microsoft.com/office/drawing/2014/main" id="{4AE6E627-908F-463A-A4A9-9242927169D4}"/>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10" name="组合 9">
              <a:extLst>
                <a:ext uri="{FF2B5EF4-FFF2-40B4-BE49-F238E27FC236}">
                  <a16:creationId xmlns:a16="http://schemas.microsoft.com/office/drawing/2014/main" id="{7A0D0A79-C6C7-9F76-103A-243073C6AFF4}"/>
                </a:ext>
              </a:extLst>
            </p:cNvPr>
            <p:cNvGrpSpPr/>
            <p:nvPr/>
          </p:nvGrpSpPr>
          <p:grpSpPr>
            <a:xfrm rot="5400000">
              <a:off x="1115771" y="4787368"/>
              <a:ext cx="1294226" cy="216000"/>
              <a:chOff x="5031373" y="3321000"/>
              <a:chExt cx="1294226" cy="216000"/>
            </a:xfrm>
          </p:grpSpPr>
          <p:sp>
            <p:nvSpPr>
              <p:cNvPr id="11" name="矩形 10">
                <a:extLst>
                  <a:ext uri="{FF2B5EF4-FFF2-40B4-BE49-F238E27FC236}">
                    <a16:creationId xmlns:a16="http://schemas.microsoft.com/office/drawing/2014/main" id="{164D0BA1-CFBC-BF36-5039-22BF782FFEA5}"/>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2" name="矩形 11">
                <a:extLst>
                  <a:ext uri="{FF2B5EF4-FFF2-40B4-BE49-F238E27FC236}">
                    <a16:creationId xmlns:a16="http://schemas.microsoft.com/office/drawing/2014/main" id="{35C09AF6-23A6-C5D8-02F1-BF64E40435F3}"/>
                  </a:ext>
                </a:extLst>
              </p:cNvPr>
              <p:cNvSpPr/>
              <p:nvPr/>
            </p:nvSpPr>
            <p:spPr>
              <a:xfrm>
                <a:off x="5247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3" name="矩形 12">
                <a:extLst>
                  <a:ext uri="{FF2B5EF4-FFF2-40B4-BE49-F238E27FC236}">
                    <a16:creationId xmlns:a16="http://schemas.microsoft.com/office/drawing/2014/main" id="{F5B973D5-50E9-16E7-69CC-86668777C1E7}"/>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4" name="矩形 13">
                <a:extLst>
                  <a:ext uri="{FF2B5EF4-FFF2-40B4-BE49-F238E27FC236}">
                    <a16:creationId xmlns:a16="http://schemas.microsoft.com/office/drawing/2014/main" id="{FF2D5798-56EB-3E58-42EF-48C3479C7B09}"/>
                  </a:ext>
                </a:extLst>
              </p:cNvPr>
              <p:cNvSpPr/>
              <p:nvPr/>
            </p:nvSpPr>
            <p:spPr>
              <a:xfrm>
                <a:off x="5679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5" name="矩形 14">
                <a:extLst>
                  <a:ext uri="{FF2B5EF4-FFF2-40B4-BE49-F238E27FC236}">
                    <a16:creationId xmlns:a16="http://schemas.microsoft.com/office/drawing/2014/main" id="{62DD51E4-EF8C-753D-F6A4-D09DD1F2AB8A}"/>
                  </a:ext>
                </a:extLst>
              </p:cNvPr>
              <p:cNvSpPr/>
              <p:nvPr/>
            </p:nvSpPr>
            <p:spPr>
              <a:xfrm>
                <a:off x="5893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6" name="矩形 15">
                <a:extLst>
                  <a:ext uri="{FF2B5EF4-FFF2-40B4-BE49-F238E27FC236}">
                    <a16:creationId xmlns:a16="http://schemas.microsoft.com/office/drawing/2014/main" id="{BC5B25E8-B444-3244-0A3A-1AFBB47122D0}"/>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BB43EB06-CBB6-9557-939A-6388E4D7A387}"/>
                  </a:ext>
                </a:extLst>
              </p:cNvPr>
              <p:cNvSpPr txBox="1"/>
              <p:nvPr/>
            </p:nvSpPr>
            <p:spPr>
              <a:xfrm>
                <a:off x="2684009" y="1901370"/>
                <a:ext cx="334451" cy="2780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𝑢</m:t>
                          </m:r>
                        </m:sup>
                      </m:sSubSup>
                    </m:oMath>
                  </m:oMathPara>
                </a14:m>
                <a:endParaRPr lang="zh-CN" altLang="en-US" dirty="0">
                  <a:latin typeface="Calibri" panose="020F0502020204030204" pitchFamily="34" charset="0"/>
                  <a:cs typeface="Calibri" panose="020F0502020204030204" pitchFamily="34" charset="0"/>
                </a:endParaRPr>
              </a:p>
            </p:txBody>
          </p:sp>
        </mc:Choice>
        <mc:Fallback xmlns="">
          <p:sp>
            <p:nvSpPr>
              <p:cNvPr id="29" name="文本框 28">
                <a:extLst>
                  <a:ext uri="{FF2B5EF4-FFF2-40B4-BE49-F238E27FC236}">
                    <a16:creationId xmlns:a16="http://schemas.microsoft.com/office/drawing/2014/main" id="{BB43EB06-CBB6-9557-939A-6388E4D7A387}"/>
                  </a:ext>
                </a:extLst>
              </p:cNvPr>
              <p:cNvSpPr txBox="1">
                <a:spLocks noRot="1" noChangeAspect="1" noMove="1" noResize="1" noEditPoints="1" noAdjustHandles="1" noChangeArrowheads="1" noChangeShapeType="1" noTextEdit="1"/>
              </p:cNvSpPr>
              <p:nvPr/>
            </p:nvSpPr>
            <p:spPr>
              <a:xfrm>
                <a:off x="2684009" y="1901370"/>
                <a:ext cx="334451" cy="278025"/>
              </a:xfrm>
              <a:prstGeom prst="rect">
                <a:avLst/>
              </a:prstGeom>
              <a:blipFill>
                <a:blip r:embed="rId3"/>
                <a:stretch>
                  <a:fillRect l="-16364" r="-3636" b="-19565"/>
                </a:stretch>
              </a:blipFill>
            </p:spPr>
            <p:txBody>
              <a:bodyPr/>
              <a:lstStyle/>
              <a:p>
                <a:r>
                  <a:rPr lang="zh-CN" altLang="en-US">
                    <a:noFill/>
                  </a:rPr>
                  <a:t> </a:t>
                </a:r>
              </a:p>
            </p:txBody>
          </p:sp>
        </mc:Fallback>
      </mc:AlternateContent>
      <p:cxnSp>
        <p:nvCxnSpPr>
          <p:cNvPr id="30" name="直接箭头连接符 29">
            <a:extLst>
              <a:ext uri="{FF2B5EF4-FFF2-40B4-BE49-F238E27FC236}">
                <a16:creationId xmlns:a16="http://schemas.microsoft.com/office/drawing/2014/main" id="{0AEBBBCF-4461-A13B-4F00-60E6562E3B22}"/>
              </a:ext>
            </a:extLst>
          </p:cNvPr>
          <p:cNvCxnSpPr>
            <a:cxnSpLocks/>
          </p:cNvCxnSpPr>
          <p:nvPr/>
        </p:nvCxnSpPr>
        <p:spPr>
          <a:xfrm>
            <a:off x="3224757" y="2996878"/>
            <a:ext cx="30871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2F1AEFA8-BB90-741F-92FC-558F1FFCFA60}"/>
              </a:ext>
            </a:extLst>
          </p:cNvPr>
          <p:cNvGrpSpPr/>
          <p:nvPr/>
        </p:nvGrpSpPr>
        <p:grpSpPr>
          <a:xfrm>
            <a:off x="4246708" y="2349703"/>
            <a:ext cx="648000" cy="1294267"/>
            <a:chOff x="1222884" y="4248214"/>
            <a:chExt cx="648000" cy="1294267"/>
          </a:xfrm>
        </p:grpSpPr>
        <p:grpSp>
          <p:nvGrpSpPr>
            <p:cNvPr id="32" name="组合 31">
              <a:extLst>
                <a:ext uri="{FF2B5EF4-FFF2-40B4-BE49-F238E27FC236}">
                  <a16:creationId xmlns:a16="http://schemas.microsoft.com/office/drawing/2014/main" id="{799182C7-C187-4ADC-6F20-002D954C1086}"/>
                </a:ext>
              </a:extLst>
            </p:cNvPr>
            <p:cNvGrpSpPr/>
            <p:nvPr/>
          </p:nvGrpSpPr>
          <p:grpSpPr>
            <a:xfrm rot="5400000">
              <a:off x="683771" y="4787327"/>
              <a:ext cx="1294226" cy="216000"/>
              <a:chOff x="5031373" y="3321000"/>
              <a:chExt cx="1294226" cy="216000"/>
            </a:xfrm>
          </p:grpSpPr>
          <p:sp>
            <p:nvSpPr>
              <p:cNvPr id="47" name="矩形 46">
                <a:extLst>
                  <a:ext uri="{FF2B5EF4-FFF2-40B4-BE49-F238E27FC236}">
                    <a16:creationId xmlns:a16="http://schemas.microsoft.com/office/drawing/2014/main" id="{DE547A1D-26B9-9CD3-7C88-F82C04BD85A9}"/>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8" name="矩形 47">
                <a:extLst>
                  <a:ext uri="{FF2B5EF4-FFF2-40B4-BE49-F238E27FC236}">
                    <a16:creationId xmlns:a16="http://schemas.microsoft.com/office/drawing/2014/main" id="{36C566D0-5C47-BEF0-C466-80DD813D4BF7}"/>
                  </a:ext>
                </a:extLst>
              </p:cNvPr>
              <p:cNvSpPr/>
              <p:nvPr/>
            </p:nvSpPr>
            <p:spPr>
              <a:xfrm>
                <a:off x="5247373"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9" name="矩形 48">
                <a:extLst>
                  <a:ext uri="{FF2B5EF4-FFF2-40B4-BE49-F238E27FC236}">
                    <a16:creationId xmlns:a16="http://schemas.microsoft.com/office/drawing/2014/main" id="{E575EC05-E9EB-8835-31B9-1024985A52DD}"/>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0" name="矩形 49">
                <a:extLst>
                  <a:ext uri="{FF2B5EF4-FFF2-40B4-BE49-F238E27FC236}">
                    <a16:creationId xmlns:a16="http://schemas.microsoft.com/office/drawing/2014/main" id="{2865D865-6DA1-D413-8E5F-3AA205DC483E}"/>
                  </a:ext>
                </a:extLst>
              </p:cNvPr>
              <p:cNvSpPr/>
              <p:nvPr/>
            </p:nvSpPr>
            <p:spPr>
              <a:xfrm>
                <a:off x="5679373"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1" name="矩形 50">
                <a:extLst>
                  <a:ext uri="{FF2B5EF4-FFF2-40B4-BE49-F238E27FC236}">
                    <a16:creationId xmlns:a16="http://schemas.microsoft.com/office/drawing/2014/main" id="{75113DAB-AF92-D463-66F3-A5B18F39B9F4}"/>
                  </a:ext>
                </a:extLst>
              </p:cNvPr>
              <p:cNvSpPr/>
              <p:nvPr/>
            </p:nvSpPr>
            <p:spPr>
              <a:xfrm>
                <a:off x="5893599"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50" name="矩形 149">
                <a:extLst>
                  <a:ext uri="{FF2B5EF4-FFF2-40B4-BE49-F238E27FC236}">
                    <a16:creationId xmlns:a16="http://schemas.microsoft.com/office/drawing/2014/main" id="{7649C274-15C7-6ABF-946D-F2C1D39E395C}"/>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33" name="组合 32">
              <a:extLst>
                <a:ext uri="{FF2B5EF4-FFF2-40B4-BE49-F238E27FC236}">
                  <a16:creationId xmlns:a16="http://schemas.microsoft.com/office/drawing/2014/main" id="{F3E2ECBC-C025-A1A7-21E1-C7675607AA1E}"/>
                </a:ext>
              </a:extLst>
            </p:cNvPr>
            <p:cNvGrpSpPr/>
            <p:nvPr/>
          </p:nvGrpSpPr>
          <p:grpSpPr>
            <a:xfrm rot="5400000">
              <a:off x="899771" y="4787327"/>
              <a:ext cx="1294226" cy="216000"/>
              <a:chOff x="5031373" y="3321000"/>
              <a:chExt cx="1294226" cy="216000"/>
            </a:xfrm>
          </p:grpSpPr>
          <p:sp>
            <p:nvSpPr>
              <p:cNvPr id="41" name="矩形 40">
                <a:extLst>
                  <a:ext uri="{FF2B5EF4-FFF2-40B4-BE49-F238E27FC236}">
                    <a16:creationId xmlns:a16="http://schemas.microsoft.com/office/drawing/2014/main" id="{F80CF272-1761-41A6-6AC9-825048D9D23A}"/>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2" name="矩形 41">
                <a:extLst>
                  <a:ext uri="{FF2B5EF4-FFF2-40B4-BE49-F238E27FC236}">
                    <a16:creationId xmlns:a16="http://schemas.microsoft.com/office/drawing/2014/main" id="{53F7ADD8-4CED-AB44-1F81-B706632B83F7}"/>
                  </a:ext>
                </a:extLst>
              </p:cNvPr>
              <p:cNvSpPr/>
              <p:nvPr/>
            </p:nvSpPr>
            <p:spPr>
              <a:xfrm>
                <a:off x="5247373"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3" name="矩形 42">
                <a:extLst>
                  <a:ext uri="{FF2B5EF4-FFF2-40B4-BE49-F238E27FC236}">
                    <a16:creationId xmlns:a16="http://schemas.microsoft.com/office/drawing/2014/main" id="{335D011F-FCF5-1AD6-2BA7-4D992C18567B}"/>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4" name="矩形 43">
                <a:extLst>
                  <a:ext uri="{FF2B5EF4-FFF2-40B4-BE49-F238E27FC236}">
                    <a16:creationId xmlns:a16="http://schemas.microsoft.com/office/drawing/2014/main" id="{BA03C86B-52C3-7EDD-1B72-436C747E7BFD}"/>
                  </a:ext>
                </a:extLst>
              </p:cNvPr>
              <p:cNvSpPr/>
              <p:nvPr/>
            </p:nvSpPr>
            <p:spPr>
              <a:xfrm>
                <a:off x="5679373"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5" name="矩形 44">
                <a:extLst>
                  <a:ext uri="{FF2B5EF4-FFF2-40B4-BE49-F238E27FC236}">
                    <a16:creationId xmlns:a16="http://schemas.microsoft.com/office/drawing/2014/main" id="{0B9C4203-6138-3E24-65C2-02E83AC8F501}"/>
                  </a:ext>
                </a:extLst>
              </p:cNvPr>
              <p:cNvSpPr/>
              <p:nvPr/>
            </p:nvSpPr>
            <p:spPr>
              <a:xfrm>
                <a:off x="5893599"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6" name="矩形 45">
                <a:extLst>
                  <a:ext uri="{FF2B5EF4-FFF2-40B4-BE49-F238E27FC236}">
                    <a16:creationId xmlns:a16="http://schemas.microsoft.com/office/drawing/2014/main" id="{2B8D6E69-ADD1-BFA4-8318-64D30D7911F8}"/>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34" name="组合 33">
              <a:extLst>
                <a:ext uri="{FF2B5EF4-FFF2-40B4-BE49-F238E27FC236}">
                  <a16:creationId xmlns:a16="http://schemas.microsoft.com/office/drawing/2014/main" id="{32341524-03DE-F84B-7705-AC13E4EEDCC5}"/>
                </a:ext>
              </a:extLst>
            </p:cNvPr>
            <p:cNvGrpSpPr/>
            <p:nvPr/>
          </p:nvGrpSpPr>
          <p:grpSpPr>
            <a:xfrm rot="5400000">
              <a:off x="1115771" y="4787368"/>
              <a:ext cx="1294226" cy="216000"/>
              <a:chOff x="5031373" y="3321000"/>
              <a:chExt cx="1294226" cy="216000"/>
            </a:xfrm>
          </p:grpSpPr>
          <p:sp>
            <p:nvSpPr>
              <p:cNvPr id="35" name="矩形 34">
                <a:extLst>
                  <a:ext uri="{FF2B5EF4-FFF2-40B4-BE49-F238E27FC236}">
                    <a16:creationId xmlns:a16="http://schemas.microsoft.com/office/drawing/2014/main" id="{48BF924D-BA4D-FB30-77E6-B00EFAF77B48}"/>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6" name="矩形 35">
                <a:extLst>
                  <a:ext uri="{FF2B5EF4-FFF2-40B4-BE49-F238E27FC236}">
                    <a16:creationId xmlns:a16="http://schemas.microsoft.com/office/drawing/2014/main" id="{5BEE026C-B422-4323-006F-08F8FC2F96FF}"/>
                  </a:ext>
                </a:extLst>
              </p:cNvPr>
              <p:cNvSpPr/>
              <p:nvPr/>
            </p:nvSpPr>
            <p:spPr>
              <a:xfrm>
                <a:off x="5247373"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7" name="矩形 36">
                <a:extLst>
                  <a:ext uri="{FF2B5EF4-FFF2-40B4-BE49-F238E27FC236}">
                    <a16:creationId xmlns:a16="http://schemas.microsoft.com/office/drawing/2014/main" id="{A5F05FBA-D553-98D8-5142-30C09A626CD9}"/>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8" name="矩形 37">
                <a:extLst>
                  <a:ext uri="{FF2B5EF4-FFF2-40B4-BE49-F238E27FC236}">
                    <a16:creationId xmlns:a16="http://schemas.microsoft.com/office/drawing/2014/main" id="{3C36420E-FFD3-50D3-2A0B-EC5D64A81FAE}"/>
                  </a:ext>
                </a:extLst>
              </p:cNvPr>
              <p:cNvSpPr/>
              <p:nvPr/>
            </p:nvSpPr>
            <p:spPr>
              <a:xfrm>
                <a:off x="5679373"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9" name="矩形 38">
                <a:extLst>
                  <a:ext uri="{FF2B5EF4-FFF2-40B4-BE49-F238E27FC236}">
                    <a16:creationId xmlns:a16="http://schemas.microsoft.com/office/drawing/2014/main" id="{E426F6A3-C9C5-A91B-C3BA-84D1C71C5953}"/>
                  </a:ext>
                </a:extLst>
              </p:cNvPr>
              <p:cNvSpPr/>
              <p:nvPr/>
            </p:nvSpPr>
            <p:spPr>
              <a:xfrm>
                <a:off x="5893599"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0" name="矩形 39">
                <a:extLst>
                  <a:ext uri="{FF2B5EF4-FFF2-40B4-BE49-F238E27FC236}">
                    <a16:creationId xmlns:a16="http://schemas.microsoft.com/office/drawing/2014/main" id="{BE3534F9-3029-76A3-9ACB-67BA753E7C7C}"/>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151" name="组合 150">
            <a:extLst>
              <a:ext uri="{FF2B5EF4-FFF2-40B4-BE49-F238E27FC236}">
                <a16:creationId xmlns:a16="http://schemas.microsoft.com/office/drawing/2014/main" id="{C7AA1C50-BC7D-AC42-7D82-9F5C72409CDD}"/>
              </a:ext>
            </a:extLst>
          </p:cNvPr>
          <p:cNvGrpSpPr/>
          <p:nvPr/>
        </p:nvGrpSpPr>
        <p:grpSpPr>
          <a:xfrm>
            <a:off x="3566673" y="2217098"/>
            <a:ext cx="369332" cy="1559560"/>
            <a:chOff x="2203291" y="4114679"/>
            <a:chExt cx="369332" cy="1559560"/>
          </a:xfrm>
        </p:grpSpPr>
        <p:sp>
          <p:nvSpPr>
            <p:cNvPr id="152" name="矩形: 圆角 151">
              <a:extLst>
                <a:ext uri="{FF2B5EF4-FFF2-40B4-BE49-F238E27FC236}">
                  <a16:creationId xmlns:a16="http://schemas.microsoft.com/office/drawing/2014/main" id="{E4DDC56A-30D9-A0E1-5467-0A271A36611F}"/>
                </a:ext>
              </a:extLst>
            </p:cNvPr>
            <p:cNvSpPr/>
            <p:nvPr/>
          </p:nvSpPr>
          <p:spPr>
            <a:xfrm>
              <a:off x="2203291" y="4312034"/>
              <a:ext cx="320040" cy="1172464"/>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3" name="文本框 152">
              <a:extLst>
                <a:ext uri="{FF2B5EF4-FFF2-40B4-BE49-F238E27FC236}">
                  <a16:creationId xmlns:a16="http://schemas.microsoft.com/office/drawing/2014/main" id="{2767385D-E2E3-6CD0-9286-C2B3BF2681C0}"/>
                </a:ext>
              </a:extLst>
            </p:cNvPr>
            <p:cNvSpPr txBox="1"/>
            <p:nvPr/>
          </p:nvSpPr>
          <p:spPr>
            <a:xfrm rot="5400000">
              <a:off x="1608177" y="4709793"/>
              <a:ext cx="1559560" cy="369332"/>
            </a:xfrm>
            <a:prstGeom prst="rect">
              <a:avLst/>
            </a:prstGeom>
            <a:noFill/>
          </p:spPr>
          <p:txBody>
            <a:bodyPr wrap="square">
              <a:spAutoFit/>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Masking</a:t>
              </a:r>
              <a:endParaRPr lang="zh-CN" altLang="en-US" dirty="0">
                <a:latin typeface="Calibri" panose="020F0502020204030204" pitchFamily="34" charset="0"/>
                <a:cs typeface="Calibri" panose="020F0502020204030204" pitchFamily="34" charset="0"/>
              </a:endParaRPr>
            </a:p>
          </p:txBody>
        </p:sp>
      </p:grpSp>
      <p:cxnSp>
        <p:nvCxnSpPr>
          <p:cNvPr id="154" name="直接箭头连接符 153">
            <a:extLst>
              <a:ext uri="{FF2B5EF4-FFF2-40B4-BE49-F238E27FC236}">
                <a16:creationId xmlns:a16="http://schemas.microsoft.com/office/drawing/2014/main" id="{972A4109-3BD9-44FD-04C8-2EC19EDD8CC0}"/>
              </a:ext>
            </a:extLst>
          </p:cNvPr>
          <p:cNvCxnSpPr>
            <a:cxnSpLocks/>
          </p:cNvCxnSpPr>
          <p:nvPr/>
        </p:nvCxnSpPr>
        <p:spPr>
          <a:xfrm>
            <a:off x="3910557" y="3013811"/>
            <a:ext cx="30871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2" name="文本框 221">
            <a:extLst>
              <a:ext uri="{FF2B5EF4-FFF2-40B4-BE49-F238E27FC236}">
                <a16:creationId xmlns:a16="http://schemas.microsoft.com/office/drawing/2014/main" id="{BB73C318-2258-FA21-13F2-65072F5BF64F}"/>
              </a:ext>
            </a:extLst>
          </p:cNvPr>
          <p:cNvSpPr txBox="1"/>
          <p:nvPr/>
        </p:nvSpPr>
        <p:spPr>
          <a:xfrm>
            <a:off x="3023613" y="1748480"/>
            <a:ext cx="2056360" cy="584775"/>
          </a:xfrm>
          <a:prstGeom prst="rect">
            <a:avLst/>
          </a:prstGeom>
          <a:noFill/>
        </p:spPr>
        <p:txBody>
          <a:bodyPr wrap="square" rtlCol="0">
            <a:spAutoFit/>
          </a:bodyPr>
          <a:lstStyle/>
          <a:p>
            <a:r>
              <a:rPr lang="en-US" altLang="zh-CN" sz="1600" dirty="0">
                <a:latin typeface="Calibri" panose="020F0502020204030204" pitchFamily="34" charset="0"/>
                <a:ea typeface="Calibri" panose="020F0502020204030204" pitchFamily="34" charset="0"/>
                <a:cs typeface="Calibri" panose="020F0502020204030204" pitchFamily="34" charset="0"/>
              </a:rPr>
              <a:t>Unlabeled Measurements</a:t>
            </a:r>
            <a:endParaRPr lang="zh-CN" alt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01160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5">
            <a:extLst>
              <a:ext uri="{FF2B5EF4-FFF2-40B4-BE49-F238E27FC236}">
                <a16:creationId xmlns:a16="http://schemas.microsoft.com/office/drawing/2014/main" id="{AFFBE31F-42DC-A4CA-5472-51205C3B9BFD}"/>
              </a:ext>
            </a:extLst>
          </p:cNvPr>
          <p:cNvGraphicFramePr>
            <a:graphicFrameLocks noGrp="1"/>
          </p:cNvGraphicFramePr>
          <p:nvPr/>
        </p:nvGraphicFramePr>
        <p:xfrm>
          <a:off x="0" y="3"/>
          <a:ext cx="12192000" cy="365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238813408"/>
                    </a:ext>
                  </a:extLst>
                </a:gridCol>
                <a:gridCol w="2032000">
                  <a:extLst>
                    <a:ext uri="{9D8B030D-6E8A-4147-A177-3AD203B41FA5}">
                      <a16:colId xmlns:a16="http://schemas.microsoft.com/office/drawing/2014/main" val="4134155310"/>
                    </a:ext>
                  </a:extLst>
                </a:gridCol>
                <a:gridCol w="2032000">
                  <a:extLst>
                    <a:ext uri="{9D8B030D-6E8A-4147-A177-3AD203B41FA5}">
                      <a16:colId xmlns:a16="http://schemas.microsoft.com/office/drawing/2014/main" val="667694779"/>
                    </a:ext>
                  </a:extLst>
                </a:gridCol>
                <a:gridCol w="2032000">
                  <a:extLst>
                    <a:ext uri="{9D8B030D-6E8A-4147-A177-3AD203B41FA5}">
                      <a16:colId xmlns:a16="http://schemas.microsoft.com/office/drawing/2014/main" val="2355579797"/>
                    </a:ext>
                  </a:extLst>
                </a:gridCol>
                <a:gridCol w="2032000">
                  <a:extLst>
                    <a:ext uri="{9D8B030D-6E8A-4147-A177-3AD203B41FA5}">
                      <a16:colId xmlns:a16="http://schemas.microsoft.com/office/drawing/2014/main" val="3687507388"/>
                    </a:ext>
                  </a:extLst>
                </a:gridCol>
                <a:gridCol w="2032000">
                  <a:extLst>
                    <a:ext uri="{9D8B030D-6E8A-4147-A177-3AD203B41FA5}">
                      <a16:colId xmlns:a16="http://schemas.microsoft.com/office/drawing/2014/main" val="3248093066"/>
                    </a:ext>
                  </a:extLst>
                </a:gridCol>
              </a:tblGrid>
              <a:tr h="174396">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Background</a:t>
                      </a:r>
                      <a:endParaRPr lang="zh-CN" altLang="en-US" dirty="0">
                        <a:solidFill>
                          <a:schemeClr val="tx1"/>
                        </a:solidFill>
                        <a:latin typeface="Calibri" panose="020F0502020204030204" pitchFamily="34" charset="0"/>
                        <a:cs typeface="Calibri" panose="020F0502020204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Existing Methods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Insight !</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Framework Design</a:t>
                      </a:r>
                      <a:endParaRPr lang="zh-CN" altLang="en-US"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Experiments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189" rtl="0" eaLnBrk="1" latinLnBrk="0" hangingPunct="1"/>
                      <a:r>
                        <a:rPr lang="en-US" altLang="zh-CN"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Take away message</a:t>
                      </a:r>
                      <a:endParaRPr lang="zh-CN" altLang="en-US" sz="1800" b="1" kern="1200" dirty="0">
                        <a:solidFill>
                          <a:schemeClr val="tx1"/>
                        </a:solidFill>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46668522"/>
                  </a:ext>
                </a:extLst>
              </a:tr>
            </a:tbl>
          </a:graphicData>
        </a:graphic>
      </p:graphicFrame>
      <p:sp>
        <p:nvSpPr>
          <p:cNvPr id="4" name="日期占位符 3">
            <a:extLst>
              <a:ext uri="{FF2B5EF4-FFF2-40B4-BE49-F238E27FC236}">
                <a16:creationId xmlns:a16="http://schemas.microsoft.com/office/drawing/2014/main" id="{5B3737C9-D047-46C7-518C-1B105FB07435}"/>
              </a:ext>
            </a:extLst>
          </p:cNvPr>
          <p:cNvSpPr>
            <a:spLocks noGrp="1"/>
          </p:cNvSpPr>
          <p:nvPr>
            <p:ph type="dt" sz="half" idx="10"/>
          </p:nvPr>
        </p:nvSpPr>
        <p:spPr/>
        <p:txBody>
          <a:bodyPr/>
          <a:lstStyle/>
          <a:p>
            <a:fld id="{42925A7E-8D23-4BFE-B22A-B028E79EE939}" type="datetime1">
              <a:rPr kumimoji="1" lang="zh-CN" altLang="en-US" smtClean="0"/>
              <a:t>2023/6/17</a:t>
            </a:fld>
            <a:endParaRPr kumimoji="1" lang="zh-CN" altLang="en-US"/>
          </a:p>
        </p:txBody>
      </p:sp>
      <p:sp>
        <p:nvSpPr>
          <p:cNvPr id="6" name="灯片编号占位符 5">
            <a:extLst>
              <a:ext uri="{FF2B5EF4-FFF2-40B4-BE49-F238E27FC236}">
                <a16:creationId xmlns:a16="http://schemas.microsoft.com/office/drawing/2014/main" id="{5977D4C4-F807-CFB6-3F54-F1E78488B368}"/>
              </a:ext>
            </a:extLst>
          </p:cNvPr>
          <p:cNvSpPr>
            <a:spLocks noGrp="1"/>
          </p:cNvSpPr>
          <p:nvPr>
            <p:ph type="sldNum" sz="quarter" idx="12"/>
          </p:nvPr>
        </p:nvSpPr>
        <p:spPr/>
        <p:txBody>
          <a:bodyPr/>
          <a:lstStyle/>
          <a:p>
            <a:fld id="{977BA8E6-E826-B147-AA17-E3D76A29629C}" type="slidenum">
              <a:rPr kumimoji="1" lang="zh-CN" altLang="en-US" smtClean="0"/>
              <a:t>15</a:t>
            </a:fld>
            <a:endParaRPr kumimoji="1" lang="zh-CN" altLang="en-US"/>
          </a:p>
        </p:txBody>
      </p:sp>
      <p:sp>
        <p:nvSpPr>
          <p:cNvPr id="7" name="文本框 6">
            <a:extLst>
              <a:ext uri="{FF2B5EF4-FFF2-40B4-BE49-F238E27FC236}">
                <a16:creationId xmlns:a16="http://schemas.microsoft.com/office/drawing/2014/main" id="{A2DECD39-A1D2-130F-0029-8A6B4FB22B95}"/>
              </a:ext>
            </a:extLst>
          </p:cNvPr>
          <p:cNvSpPr txBox="1"/>
          <p:nvPr/>
        </p:nvSpPr>
        <p:spPr>
          <a:xfrm>
            <a:off x="0" y="558803"/>
            <a:ext cx="12192000" cy="707886"/>
          </a:xfrm>
          <a:prstGeom prst="rect">
            <a:avLst/>
          </a:prstGeom>
          <a:noFill/>
        </p:spPr>
        <p:txBody>
          <a:bodyPr wrap="square" rtlCol="0">
            <a:spAutoFit/>
          </a:bodyPr>
          <a:lstStyle/>
          <a:p>
            <a:pPr algn="ctr"/>
            <a:r>
              <a:rPr lang="en-US" altLang="zh-CN" sz="4000" b="1" i="0" dirty="0">
                <a:solidFill>
                  <a:srgbClr val="101214"/>
                </a:solidFill>
                <a:effectLst/>
                <a:latin typeface="PingFang SC"/>
              </a:rPr>
              <a:t>The </a:t>
            </a:r>
            <a:r>
              <a:rPr lang="en-US" altLang="zh-CN" sz="4000" b="1" dirty="0">
                <a:solidFill>
                  <a:srgbClr val="101214"/>
                </a:solidFill>
                <a:latin typeface="Calibri" panose="020F0502020204030204" pitchFamily="34" charset="0"/>
                <a:ea typeface="Calibri" panose="020F0502020204030204" pitchFamily="34" charset="0"/>
                <a:cs typeface="Calibri" panose="020F0502020204030204" pitchFamily="34" charset="0"/>
              </a:rPr>
              <a:t>S</a:t>
            </a:r>
            <a:r>
              <a:rPr lang="en-US" altLang="zh-CN" sz="4000" b="1" i="0" dirty="0">
                <a:effectLst/>
                <a:latin typeface="Calibri" panose="020F0502020204030204" pitchFamily="34" charset="0"/>
                <a:ea typeface="Calibri" panose="020F0502020204030204" pitchFamily="34" charset="0"/>
                <a:cs typeface="Calibri" panose="020F0502020204030204" pitchFamily="34" charset="0"/>
              </a:rPr>
              <a:t>elf-supervised Learning </a:t>
            </a:r>
            <a:r>
              <a:rPr lang="en-US" altLang="zh-CN" sz="4000" b="1" dirty="0">
                <a:latin typeface="Calibri" panose="020F0502020204030204" pitchFamily="34" charset="0"/>
                <a:ea typeface="Calibri" panose="020F0502020204030204" pitchFamily="34" charset="0"/>
                <a:cs typeface="Calibri" panose="020F0502020204030204" pitchFamily="34" charset="0"/>
              </a:rPr>
              <a:t>P</a:t>
            </a:r>
            <a:r>
              <a:rPr lang="en-US" altLang="zh-CN" sz="4000" b="1" i="0" dirty="0">
                <a:effectLst/>
                <a:latin typeface="Calibri" panose="020F0502020204030204" pitchFamily="34" charset="0"/>
                <a:ea typeface="Calibri" panose="020F0502020204030204" pitchFamily="34" charset="0"/>
                <a:cs typeface="Calibri" panose="020F0502020204030204" pitchFamily="34" charset="0"/>
              </a:rPr>
              <a:t>hase</a:t>
            </a:r>
            <a:endParaRPr lang="zh-CN" altLang="en-US" sz="4000" b="1" dirty="0">
              <a:latin typeface="Calibri" panose="020F0502020204030204" pitchFamily="34" charset="0"/>
              <a:cs typeface="Calibri" panose="020F0502020204030204" pitchFamily="34" charset="0"/>
            </a:endParaRPr>
          </a:p>
        </p:txBody>
      </p:sp>
      <p:sp>
        <p:nvSpPr>
          <p:cNvPr id="2" name="矩形: 圆角 1">
            <a:extLst>
              <a:ext uri="{FF2B5EF4-FFF2-40B4-BE49-F238E27FC236}">
                <a16:creationId xmlns:a16="http://schemas.microsoft.com/office/drawing/2014/main" id="{8D1839C9-01E7-B63B-6EC0-52A25C490174}"/>
              </a:ext>
            </a:extLst>
          </p:cNvPr>
          <p:cNvSpPr/>
          <p:nvPr/>
        </p:nvSpPr>
        <p:spPr>
          <a:xfrm>
            <a:off x="5822221" y="2346099"/>
            <a:ext cx="1762760" cy="1335423"/>
          </a:xfrm>
          <a:prstGeom prst="roundRect">
            <a:avLst>
              <a:gd name="adj" fmla="val 4467"/>
            </a:avLst>
          </a:prstGeom>
          <a:solidFill>
            <a:schemeClr val="accent6">
              <a:lumMod val="20000"/>
              <a:lumOff val="80000"/>
              <a:alpha val="5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F90028FC-4B04-9D02-5549-1AFC8F51D364}"/>
              </a:ext>
            </a:extLst>
          </p:cNvPr>
          <p:cNvGrpSpPr/>
          <p:nvPr/>
        </p:nvGrpSpPr>
        <p:grpSpPr>
          <a:xfrm>
            <a:off x="2536072" y="2349744"/>
            <a:ext cx="648000" cy="1294267"/>
            <a:chOff x="1222884" y="4248214"/>
            <a:chExt cx="648000" cy="1294267"/>
          </a:xfrm>
        </p:grpSpPr>
        <p:grpSp>
          <p:nvGrpSpPr>
            <p:cNvPr id="8" name="组合 7">
              <a:extLst>
                <a:ext uri="{FF2B5EF4-FFF2-40B4-BE49-F238E27FC236}">
                  <a16:creationId xmlns:a16="http://schemas.microsoft.com/office/drawing/2014/main" id="{249962DC-B454-03AB-E782-22C971A956CF}"/>
                </a:ext>
              </a:extLst>
            </p:cNvPr>
            <p:cNvGrpSpPr/>
            <p:nvPr/>
          </p:nvGrpSpPr>
          <p:grpSpPr>
            <a:xfrm rot="5400000">
              <a:off x="683771" y="4787327"/>
              <a:ext cx="1294226" cy="216000"/>
              <a:chOff x="5031373" y="3321000"/>
              <a:chExt cx="1294226" cy="216000"/>
            </a:xfrm>
          </p:grpSpPr>
          <p:sp>
            <p:nvSpPr>
              <p:cNvPr id="23" name="矩形 22">
                <a:extLst>
                  <a:ext uri="{FF2B5EF4-FFF2-40B4-BE49-F238E27FC236}">
                    <a16:creationId xmlns:a16="http://schemas.microsoft.com/office/drawing/2014/main" id="{61A91BFC-0000-2B16-7A12-C305A7F099A2}"/>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4" name="矩形 23">
                <a:extLst>
                  <a:ext uri="{FF2B5EF4-FFF2-40B4-BE49-F238E27FC236}">
                    <a16:creationId xmlns:a16="http://schemas.microsoft.com/office/drawing/2014/main" id="{115CC23E-5638-797B-AC19-98D238FC26C6}"/>
                  </a:ext>
                </a:extLst>
              </p:cNvPr>
              <p:cNvSpPr/>
              <p:nvPr/>
            </p:nvSpPr>
            <p:spPr>
              <a:xfrm>
                <a:off x="5247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5" name="矩形 24">
                <a:extLst>
                  <a:ext uri="{FF2B5EF4-FFF2-40B4-BE49-F238E27FC236}">
                    <a16:creationId xmlns:a16="http://schemas.microsoft.com/office/drawing/2014/main" id="{B35CA676-3249-60E1-A164-54B21003CFCC}"/>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6" name="矩形 25">
                <a:extLst>
                  <a:ext uri="{FF2B5EF4-FFF2-40B4-BE49-F238E27FC236}">
                    <a16:creationId xmlns:a16="http://schemas.microsoft.com/office/drawing/2014/main" id="{038C68BE-1626-18EC-6A29-6C71EBA1A474}"/>
                  </a:ext>
                </a:extLst>
              </p:cNvPr>
              <p:cNvSpPr/>
              <p:nvPr/>
            </p:nvSpPr>
            <p:spPr>
              <a:xfrm>
                <a:off x="5679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 name="矩形 26">
                <a:extLst>
                  <a:ext uri="{FF2B5EF4-FFF2-40B4-BE49-F238E27FC236}">
                    <a16:creationId xmlns:a16="http://schemas.microsoft.com/office/drawing/2014/main" id="{6DC92347-63C2-BE92-626F-9430EB7AD818}"/>
                  </a:ext>
                </a:extLst>
              </p:cNvPr>
              <p:cNvSpPr/>
              <p:nvPr/>
            </p:nvSpPr>
            <p:spPr>
              <a:xfrm>
                <a:off x="5893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8" name="矩形 27">
                <a:extLst>
                  <a:ext uri="{FF2B5EF4-FFF2-40B4-BE49-F238E27FC236}">
                    <a16:creationId xmlns:a16="http://schemas.microsoft.com/office/drawing/2014/main" id="{3B25781D-C500-68C2-AFB3-BFDE87CF6C0B}"/>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9" name="组合 8">
              <a:extLst>
                <a:ext uri="{FF2B5EF4-FFF2-40B4-BE49-F238E27FC236}">
                  <a16:creationId xmlns:a16="http://schemas.microsoft.com/office/drawing/2014/main" id="{10CFDCA1-EAAB-A352-CEB5-859C0505558A}"/>
                </a:ext>
              </a:extLst>
            </p:cNvPr>
            <p:cNvGrpSpPr/>
            <p:nvPr/>
          </p:nvGrpSpPr>
          <p:grpSpPr>
            <a:xfrm rot="5400000">
              <a:off x="899771" y="4787327"/>
              <a:ext cx="1294226" cy="216000"/>
              <a:chOff x="5031373" y="3321000"/>
              <a:chExt cx="1294226" cy="216000"/>
            </a:xfrm>
          </p:grpSpPr>
          <p:sp>
            <p:nvSpPr>
              <p:cNvPr id="17" name="矩形 16">
                <a:extLst>
                  <a:ext uri="{FF2B5EF4-FFF2-40B4-BE49-F238E27FC236}">
                    <a16:creationId xmlns:a16="http://schemas.microsoft.com/office/drawing/2014/main" id="{76200B9C-EB41-3EF0-5491-7BD559346AF4}"/>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8" name="矩形 17">
                <a:extLst>
                  <a:ext uri="{FF2B5EF4-FFF2-40B4-BE49-F238E27FC236}">
                    <a16:creationId xmlns:a16="http://schemas.microsoft.com/office/drawing/2014/main" id="{34BCBE74-F80B-B7C8-F5FF-DAEC900C01D9}"/>
                  </a:ext>
                </a:extLst>
              </p:cNvPr>
              <p:cNvSpPr/>
              <p:nvPr/>
            </p:nvSpPr>
            <p:spPr>
              <a:xfrm>
                <a:off x="5247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 name="矩形 18">
                <a:extLst>
                  <a:ext uri="{FF2B5EF4-FFF2-40B4-BE49-F238E27FC236}">
                    <a16:creationId xmlns:a16="http://schemas.microsoft.com/office/drawing/2014/main" id="{28072639-B94C-4D2E-B896-24970A387DEE}"/>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 name="矩形 19">
                <a:extLst>
                  <a:ext uri="{FF2B5EF4-FFF2-40B4-BE49-F238E27FC236}">
                    <a16:creationId xmlns:a16="http://schemas.microsoft.com/office/drawing/2014/main" id="{4D3D3305-180A-EE34-5CB5-5E78A178756A}"/>
                  </a:ext>
                </a:extLst>
              </p:cNvPr>
              <p:cNvSpPr/>
              <p:nvPr/>
            </p:nvSpPr>
            <p:spPr>
              <a:xfrm>
                <a:off x="5679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 name="矩形 20">
                <a:extLst>
                  <a:ext uri="{FF2B5EF4-FFF2-40B4-BE49-F238E27FC236}">
                    <a16:creationId xmlns:a16="http://schemas.microsoft.com/office/drawing/2014/main" id="{F56AE61E-6586-E98F-5815-DDD155A13C4F}"/>
                  </a:ext>
                </a:extLst>
              </p:cNvPr>
              <p:cNvSpPr/>
              <p:nvPr/>
            </p:nvSpPr>
            <p:spPr>
              <a:xfrm>
                <a:off x="5893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 name="矩形 21">
                <a:extLst>
                  <a:ext uri="{FF2B5EF4-FFF2-40B4-BE49-F238E27FC236}">
                    <a16:creationId xmlns:a16="http://schemas.microsoft.com/office/drawing/2014/main" id="{4AE6E627-908F-463A-A4A9-9242927169D4}"/>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10" name="组合 9">
              <a:extLst>
                <a:ext uri="{FF2B5EF4-FFF2-40B4-BE49-F238E27FC236}">
                  <a16:creationId xmlns:a16="http://schemas.microsoft.com/office/drawing/2014/main" id="{7A0D0A79-C6C7-9F76-103A-243073C6AFF4}"/>
                </a:ext>
              </a:extLst>
            </p:cNvPr>
            <p:cNvGrpSpPr/>
            <p:nvPr/>
          </p:nvGrpSpPr>
          <p:grpSpPr>
            <a:xfrm rot="5400000">
              <a:off x="1115771" y="4787368"/>
              <a:ext cx="1294226" cy="216000"/>
              <a:chOff x="5031373" y="3321000"/>
              <a:chExt cx="1294226" cy="216000"/>
            </a:xfrm>
          </p:grpSpPr>
          <p:sp>
            <p:nvSpPr>
              <p:cNvPr id="11" name="矩形 10">
                <a:extLst>
                  <a:ext uri="{FF2B5EF4-FFF2-40B4-BE49-F238E27FC236}">
                    <a16:creationId xmlns:a16="http://schemas.microsoft.com/office/drawing/2014/main" id="{164D0BA1-CFBC-BF36-5039-22BF782FFEA5}"/>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2" name="矩形 11">
                <a:extLst>
                  <a:ext uri="{FF2B5EF4-FFF2-40B4-BE49-F238E27FC236}">
                    <a16:creationId xmlns:a16="http://schemas.microsoft.com/office/drawing/2014/main" id="{35C09AF6-23A6-C5D8-02F1-BF64E40435F3}"/>
                  </a:ext>
                </a:extLst>
              </p:cNvPr>
              <p:cNvSpPr/>
              <p:nvPr/>
            </p:nvSpPr>
            <p:spPr>
              <a:xfrm>
                <a:off x="5247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3" name="矩形 12">
                <a:extLst>
                  <a:ext uri="{FF2B5EF4-FFF2-40B4-BE49-F238E27FC236}">
                    <a16:creationId xmlns:a16="http://schemas.microsoft.com/office/drawing/2014/main" id="{F5B973D5-50E9-16E7-69CC-86668777C1E7}"/>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4" name="矩形 13">
                <a:extLst>
                  <a:ext uri="{FF2B5EF4-FFF2-40B4-BE49-F238E27FC236}">
                    <a16:creationId xmlns:a16="http://schemas.microsoft.com/office/drawing/2014/main" id="{FF2D5798-56EB-3E58-42EF-48C3479C7B09}"/>
                  </a:ext>
                </a:extLst>
              </p:cNvPr>
              <p:cNvSpPr/>
              <p:nvPr/>
            </p:nvSpPr>
            <p:spPr>
              <a:xfrm>
                <a:off x="5679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5" name="矩形 14">
                <a:extLst>
                  <a:ext uri="{FF2B5EF4-FFF2-40B4-BE49-F238E27FC236}">
                    <a16:creationId xmlns:a16="http://schemas.microsoft.com/office/drawing/2014/main" id="{62DD51E4-EF8C-753D-F6A4-D09DD1F2AB8A}"/>
                  </a:ext>
                </a:extLst>
              </p:cNvPr>
              <p:cNvSpPr/>
              <p:nvPr/>
            </p:nvSpPr>
            <p:spPr>
              <a:xfrm>
                <a:off x="5893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6" name="矩形 15">
                <a:extLst>
                  <a:ext uri="{FF2B5EF4-FFF2-40B4-BE49-F238E27FC236}">
                    <a16:creationId xmlns:a16="http://schemas.microsoft.com/office/drawing/2014/main" id="{BC5B25E8-B444-3244-0A3A-1AFBB47122D0}"/>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BB43EB06-CBB6-9557-939A-6388E4D7A387}"/>
                  </a:ext>
                </a:extLst>
              </p:cNvPr>
              <p:cNvSpPr txBox="1"/>
              <p:nvPr/>
            </p:nvSpPr>
            <p:spPr>
              <a:xfrm>
                <a:off x="2684009" y="1901370"/>
                <a:ext cx="334451" cy="2780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𝑢</m:t>
                          </m:r>
                        </m:sup>
                      </m:sSubSup>
                    </m:oMath>
                  </m:oMathPara>
                </a14:m>
                <a:endParaRPr lang="zh-CN" altLang="en-US" dirty="0">
                  <a:latin typeface="Calibri" panose="020F0502020204030204" pitchFamily="34" charset="0"/>
                  <a:cs typeface="Calibri" panose="020F0502020204030204" pitchFamily="34" charset="0"/>
                </a:endParaRPr>
              </a:p>
            </p:txBody>
          </p:sp>
        </mc:Choice>
        <mc:Fallback xmlns="">
          <p:sp>
            <p:nvSpPr>
              <p:cNvPr id="29" name="文本框 28">
                <a:extLst>
                  <a:ext uri="{FF2B5EF4-FFF2-40B4-BE49-F238E27FC236}">
                    <a16:creationId xmlns:a16="http://schemas.microsoft.com/office/drawing/2014/main" id="{BB43EB06-CBB6-9557-939A-6388E4D7A387}"/>
                  </a:ext>
                </a:extLst>
              </p:cNvPr>
              <p:cNvSpPr txBox="1">
                <a:spLocks noRot="1" noChangeAspect="1" noMove="1" noResize="1" noEditPoints="1" noAdjustHandles="1" noChangeArrowheads="1" noChangeShapeType="1" noTextEdit="1"/>
              </p:cNvSpPr>
              <p:nvPr/>
            </p:nvSpPr>
            <p:spPr>
              <a:xfrm>
                <a:off x="2684009" y="1901370"/>
                <a:ext cx="334451" cy="278025"/>
              </a:xfrm>
              <a:prstGeom prst="rect">
                <a:avLst/>
              </a:prstGeom>
              <a:blipFill>
                <a:blip r:embed="rId3"/>
                <a:stretch>
                  <a:fillRect l="-16364" r="-3636" b="-19565"/>
                </a:stretch>
              </a:blipFill>
            </p:spPr>
            <p:txBody>
              <a:bodyPr/>
              <a:lstStyle/>
              <a:p>
                <a:r>
                  <a:rPr lang="zh-CN" altLang="en-US">
                    <a:noFill/>
                  </a:rPr>
                  <a:t> </a:t>
                </a:r>
              </a:p>
            </p:txBody>
          </p:sp>
        </mc:Fallback>
      </mc:AlternateContent>
      <p:cxnSp>
        <p:nvCxnSpPr>
          <p:cNvPr id="30" name="直接箭头连接符 29">
            <a:extLst>
              <a:ext uri="{FF2B5EF4-FFF2-40B4-BE49-F238E27FC236}">
                <a16:creationId xmlns:a16="http://schemas.microsoft.com/office/drawing/2014/main" id="{0AEBBBCF-4461-A13B-4F00-60E6562E3B22}"/>
              </a:ext>
            </a:extLst>
          </p:cNvPr>
          <p:cNvCxnSpPr>
            <a:cxnSpLocks/>
          </p:cNvCxnSpPr>
          <p:nvPr/>
        </p:nvCxnSpPr>
        <p:spPr>
          <a:xfrm>
            <a:off x="3224757" y="2996878"/>
            <a:ext cx="30871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2F1AEFA8-BB90-741F-92FC-558F1FFCFA60}"/>
              </a:ext>
            </a:extLst>
          </p:cNvPr>
          <p:cNvGrpSpPr/>
          <p:nvPr/>
        </p:nvGrpSpPr>
        <p:grpSpPr>
          <a:xfrm>
            <a:off x="4246708" y="2349703"/>
            <a:ext cx="648000" cy="1294267"/>
            <a:chOff x="1222884" y="4248214"/>
            <a:chExt cx="648000" cy="1294267"/>
          </a:xfrm>
        </p:grpSpPr>
        <p:grpSp>
          <p:nvGrpSpPr>
            <p:cNvPr id="32" name="组合 31">
              <a:extLst>
                <a:ext uri="{FF2B5EF4-FFF2-40B4-BE49-F238E27FC236}">
                  <a16:creationId xmlns:a16="http://schemas.microsoft.com/office/drawing/2014/main" id="{799182C7-C187-4ADC-6F20-002D954C1086}"/>
                </a:ext>
              </a:extLst>
            </p:cNvPr>
            <p:cNvGrpSpPr/>
            <p:nvPr/>
          </p:nvGrpSpPr>
          <p:grpSpPr>
            <a:xfrm rot="5400000">
              <a:off x="683771" y="4787327"/>
              <a:ext cx="1294226" cy="216000"/>
              <a:chOff x="5031373" y="3321000"/>
              <a:chExt cx="1294226" cy="216000"/>
            </a:xfrm>
          </p:grpSpPr>
          <p:sp>
            <p:nvSpPr>
              <p:cNvPr id="47" name="矩形 46">
                <a:extLst>
                  <a:ext uri="{FF2B5EF4-FFF2-40B4-BE49-F238E27FC236}">
                    <a16:creationId xmlns:a16="http://schemas.microsoft.com/office/drawing/2014/main" id="{DE547A1D-26B9-9CD3-7C88-F82C04BD85A9}"/>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8" name="矩形 47">
                <a:extLst>
                  <a:ext uri="{FF2B5EF4-FFF2-40B4-BE49-F238E27FC236}">
                    <a16:creationId xmlns:a16="http://schemas.microsoft.com/office/drawing/2014/main" id="{36C566D0-5C47-BEF0-C466-80DD813D4BF7}"/>
                  </a:ext>
                </a:extLst>
              </p:cNvPr>
              <p:cNvSpPr/>
              <p:nvPr/>
            </p:nvSpPr>
            <p:spPr>
              <a:xfrm>
                <a:off x="5247373"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9" name="矩形 48">
                <a:extLst>
                  <a:ext uri="{FF2B5EF4-FFF2-40B4-BE49-F238E27FC236}">
                    <a16:creationId xmlns:a16="http://schemas.microsoft.com/office/drawing/2014/main" id="{E575EC05-E9EB-8835-31B9-1024985A52DD}"/>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0" name="矩形 49">
                <a:extLst>
                  <a:ext uri="{FF2B5EF4-FFF2-40B4-BE49-F238E27FC236}">
                    <a16:creationId xmlns:a16="http://schemas.microsoft.com/office/drawing/2014/main" id="{2865D865-6DA1-D413-8E5F-3AA205DC483E}"/>
                  </a:ext>
                </a:extLst>
              </p:cNvPr>
              <p:cNvSpPr/>
              <p:nvPr/>
            </p:nvSpPr>
            <p:spPr>
              <a:xfrm>
                <a:off x="5679373"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1" name="矩形 50">
                <a:extLst>
                  <a:ext uri="{FF2B5EF4-FFF2-40B4-BE49-F238E27FC236}">
                    <a16:creationId xmlns:a16="http://schemas.microsoft.com/office/drawing/2014/main" id="{75113DAB-AF92-D463-66F3-A5B18F39B9F4}"/>
                  </a:ext>
                </a:extLst>
              </p:cNvPr>
              <p:cNvSpPr/>
              <p:nvPr/>
            </p:nvSpPr>
            <p:spPr>
              <a:xfrm>
                <a:off x="5893599"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50" name="矩形 149">
                <a:extLst>
                  <a:ext uri="{FF2B5EF4-FFF2-40B4-BE49-F238E27FC236}">
                    <a16:creationId xmlns:a16="http://schemas.microsoft.com/office/drawing/2014/main" id="{7649C274-15C7-6ABF-946D-F2C1D39E395C}"/>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33" name="组合 32">
              <a:extLst>
                <a:ext uri="{FF2B5EF4-FFF2-40B4-BE49-F238E27FC236}">
                  <a16:creationId xmlns:a16="http://schemas.microsoft.com/office/drawing/2014/main" id="{F3E2ECBC-C025-A1A7-21E1-C7675607AA1E}"/>
                </a:ext>
              </a:extLst>
            </p:cNvPr>
            <p:cNvGrpSpPr/>
            <p:nvPr/>
          </p:nvGrpSpPr>
          <p:grpSpPr>
            <a:xfrm rot="5400000">
              <a:off x="899771" y="4787327"/>
              <a:ext cx="1294226" cy="216000"/>
              <a:chOff x="5031373" y="3321000"/>
              <a:chExt cx="1294226" cy="216000"/>
            </a:xfrm>
          </p:grpSpPr>
          <p:sp>
            <p:nvSpPr>
              <p:cNvPr id="41" name="矩形 40">
                <a:extLst>
                  <a:ext uri="{FF2B5EF4-FFF2-40B4-BE49-F238E27FC236}">
                    <a16:creationId xmlns:a16="http://schemas.microsoft.com/office/drawing/2014/main" id="{F80CF272-1761-41A6-6AC9-825048D9D23A}"/>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2" name="矩形 41">
                <a:extLst>
                  <a:ext uri="{FF2B5EF4-FFF2-40B4-BE49-F238E27FC236}">
                    <a16:creationId xmlns:a16="http://schemas.microsoft.com/office/drawing/2014/main" id="{53F7ADD8-4CED-AB44-1F81-B706632B83F7}"/>
                  </a:ext>
                </a:extLst>
              </p:cNvPr>
              <p:cNvSpPr/>
              <p:nvPr/>
            </p:nvSpPr>
            <p:spPr>
              <a:xfrm>
                <a:off x="5247373"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3" name="矩形 42">
                <a:extLst>
                  <a:ext uri="{FF2B5EF4-FFF2-40B4-BE49-F238E27FC236}">
                    <a16:creationId xmlns:a16="http://schemas.microsoft.com/office/drawing/2014/main" id="{335D011F-FCF5-1AD6-2BA7-4D992C18567B}"/>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4" name="矩形 43">
                <a:extLst>
                  <a:ext uri="{FF2B5EF4-FFF2-40B4-BE49-F238E27FC236}">
                    <a16:creationId xmlns:a16="http://schemas.microsoft.com/office/drawing/2014/main" id="{BA03C86B-52C3-7EDD-1B72-436C747E7BFD}"/>
                  </a:ext>
                </a:extLst>
              </p:cNvPr>
              <p:cNvSpPr/>
              <p:nvPr/>
            </p:nvSpPr>
            <p:spPr>
              <a:xfrm>
                <a:off x="5679373"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5" name="矩形 44">
                <a:extLst>
                  <a:ext uri="{FF2B5EF4-FFF2-40B4-BE49-F238E27FC236}">
                    <a16:creationId xmlns:a16="http://schemas.microsoft.com/office/drawing/2014/main" id="{0B9C4203-6138-3E24-65C2-02E83AC8F501}"/>
                  </a:ext>
                </a:extLst>
              </p:cNvPr>
              <p:cNvSpPr/>
              <p:nvPr/>
            </p:nvSpPr>
            <p:spPr>
              <a:xfrm>
                <a:off x="5893599"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6" name="矩形 45">
                <a:extLst>
                  <a:ext uri="{FF2B5EF4-FFF2-40B4-BE49-F238E27FC236}">
                    <a16:creationId xmlns:a16="http://schemas.microsoft.com/office/drawing/2014/main" id="{2B8D6E69-ADD1-BFA4-8318-64D30D7911F8}"/>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34" name="组合 33">
              <a:extLst>
                <a:ext uri="{FF2B5EF4-FFF2-40B4-BE49-F238E27FC236}">
                  <a16:creationId xmlns:a16="http://schemas.microsoft.com/office/drawing/2014/main" id="{32341524-03DE-F84B-7705-AC13E4EEDCC5}"/>
                </a:ext>
              </a:extLst>
            </p:cNvPr>
            <p:cNvGrpSpPr/>
            <p:nvPr/>
          </p:nvGrpSpPr>
          <p:grpSpPr>
            <a:xfrm rot="5400000">
              <a:off x="1115771" y="4787368"/>
              <a:ext cx="1294226" cy="216000"/>
              <a:chOff x="5031373" y="3321000"/>
              <a:chExt cx="1294226" cy="216000"/>
            </a:xfrm>
          </p:grpSpPr>
          <p:sp>
            <p:nvSpPr>
              <p:cNvPr id="35" name="矩形 34">
                <a:extLst>
                  <a:ext uri="{FF2B5EF4-FFF2-40B4-BE49-F238E27FC236}">
                    <a16:creationId xmlns:a16="http://schemas.microsoft.com/office/drawing/2014/main" id="{48BF924D-BA4D-FB30-77E6-B00EFAF77B48}"/>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6" name="矩形 35">
                <a:extLst>
                  <a:ext uri="{FF2B5EF4-FFF2-40B4-BE49-F238E27FC236}">
                    <a16:creationId xmlns:a16="http://schemas.microsoft.com/office/drawing/2014/main" id="{5BEE026C-B422-4323-006F-08F8FC2F96FF}"/>
                  </a:ext>
                </a:extLst>
              </p:cNvPr>
              <p:cNvSpPr/>
              <p:nvPr/>
            </p:nvSpPr>
            <p:spPr>
              <a:xfrm>
                <a:off x="5247373"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7" name="矩形 36">
                <a:extLst>
                  <a:ext uri="{FF2B5EF4-FFF2-40B4-BE49-F238E27FC236}">
                    <a16:creationId xmlns:a16="http://schemas.microsoft.com/office/drawing/2014/main" id="{A5F05FBA-D553-98D8-5142-30C09A626CD9}"/>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8" name="矩形 37">
                <a:extLst>
                  <a:ext uri="{FF2B5EF4-FFF2-40B4-BE49-F238E27FC236}">
                    <a16:creationId xmlns:a16="http://schemas.microsoft.com/office/drawing/2014/main" id="{3C36420E-FFD3-50D3-2A0B-EC5D64A81FAE}"/>
                  </a:ext>
                </a:extLst>
              </p:cNvPr>
              <p:cNvSpPr/>
              <p:nvPr/>
            </p:nvSpPr>
            <p:spPr>
              <a:xfrm>
                <a:off x="5679373"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9" name="矩形 38">
                <a:extLst>
                  <a:ext uri="{FF2B5EF4-FFF2-40B4-BE49-F238E27FC236}">
                    <a16:creationId xmlns:a16="http://schemas.microsoft.com/office/drawing/2014/main" id="{E426F6A3-C9C5-A91B-C3BA-84D1C71C5953}"/>
                  </a:ext>
                </a:extLst>
              </p:cNvPr>
              <p:cNvSpPr/>
              <p:nvPr/>
            </p:nvSpPr>
            <p:spPr>
              <a:xfrm>
                <a:off x="5893599"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0" name="矩形 39">
                <a:extLst>
                  <a:ext uri="{FF2B5EF4-FFF2-40B4-BE49-F238E27FC236}">
                    <a16:creationId xmlns:a16="http://schemas.microsoft.com/office/drawing/2014/main" id="{BE3534F9-3029-76A3-9ACB-67BA753E7C7C}"/>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151" name="组合 150">
            <a:extLst>
              <a:ext uri="{FF2B5EF4-FFF2-40B4-BE49-F238E27FC236}">
                <a16:creationId xmlns:a16="http://schemas.microsoft.com/office/drawing/2014/main" id="{C7AA1C50-BC7D-AC42-7D82-9F5C72409CDD}"/>
              </a:ext>
            </a:extLst>
          </p:cNvPr>
          <p:cNvGrpSpPr/>
          <p:nvPr/>
        </p:nvGrpSpPr>
        <p:grpSpPr>
          <a:xfrm>
            <a:off x="3566673" y="2217098"/>
            <a:ext cx="369332" cy="1559560"/>
            <a:chOff x="2203291" y="4114679"/>
            <a:chExt cx="369332" cy="1559560"/>
          </a:xfrm>
        </p:grpSpPr>
        <p:sp>
          <p:nvSpPr>
            <p:cNvPr id="152" name="矩形: 圆角 151">
              <a:extLst>
                <a:ext uri="{FF2B5EF4-FFF2-40B4-BE49-F238E27FC236}">
                  <a16:creationId xmlns:a16="http://schemas.microsoft.com/office/drawing/2014/main" id="{E4DDC56A-30D9-A0E1-5467-0A271A36611F}"/>
                </a:ext>
              </a:extLst>
            </p:cNvPr>
            <p:cNvSpPr/>
            <p:nvPr/>
          </p:nvSpPr>
          <p:spPr>
            <a:xfrm>
              <a:off x="2203291" y="4312034"/>
              <a:ext cx="320040" cy="1172464"/>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3" name="文本框 152">
              <a:extLst>
                <a:ext uri="{FF2B5EF4-FFF2-40B4-BE49-F238E27FC236}">
                  <a16:creationId xmlns:a16="http://schemas.microsoft.com/office/drawing/2014/main" id="{2767385D-E2E3-6CD0-9286-C2B3BF2681C0}"/>
                </a:ext>
              </a:extLst>
            </p:cNvPr>
            <p:cNvSpPr txBox="1"/>
            <p:nvPr/>
          </p:nvSpPr>
          <p:spPr>
            <a:xfrm rot="5400000">
              <a:off x="1608177" y="4709793"/>
              <a:ext cx="1559560" cy="369332"/>
            </a:xfrm>
            <a:prstGeom prst="rect">
              <a:avLst/>
            </a:prstGeom>
            <a:noFill/>
          </p:spPr>
          <p:txBody>
            <a:bodyPr wrap="square">
              <a:spAutoFit/>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Masking</a:t>
              </a:r>
              <a:endParaRPr lang="zh-CN" altLang="en-US" dirty="0">
                <a:latin typeface="Calibri" panose="020F0502020204030204" pitchFamily="34" charset="0"/>
                <a:cs typeface="Calibri" panose="020F0502020204030204" pitchFamily="34" charset="0"/>
              </a:endParaRPr>
            </a:p>
          </p:txBody>
        </p:sp>
      </p:grpSp>
      <p:cxnSp>
        <p:nvCxnSpPr>
          <p:cNvPr id="154" name="直接箭头连接符 153">
            <a:extLst>
              <a:ext uri="{FF2B5EF4-FFF2-40B4-BE49-F238E27FC236}">
                <a16:creationId xmlns:a16="http://schemas.microsoft.com/office/drawing/2014/main" id="{972A4109-3BD9-44FD-04C8-2EC19EDD8CC0}"/>
              </a:ext>
            </a:extLst>
          </p:cNvPr>
          <p:cNvCxnSpPr>
            <a:cxnSpLocks/>
          </p:cNvCxnSpPr>
          <p:nvPr/>
        </p:nvCxnSpPr>
        <p:spPr>
          <a:xfrm>
            <a:off x="3910557" y="3013811"/>
            <a:ext cx="30871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文本框 154">
            <a:extLst>
              <a:ext uri="{FF2B5EF4-FFF2-40B4-BE49-F238E27FC236}">
                <a16:creationId xmlns:a16="http://schemas.microsoft.com/office/drawing/2014/main" id="{A0E59D07-E31A-C396-69A3-6949DCB91A0C}"/>
              </a:ext>
            </a:extLst>
          </p:cNvPr>
          <p:cNvSpPr txBox="1"/>
          <p:nvPr/>
        </p:nvSpPr>
        <p:spPr>
          <a:xfrm rot="5400000">
            <a:off x="4753108" y="2830968"/>
            <a:ext cx="1331779" cy="369332"/>
          </a:xfrm>
          <a:prstGeom prst="rect">
            <a:avLst/>
          </a:prstGeom>
          <a:solidFill>
            <a:schemeClr val="accent1">
              <a:lumMod val="20000"/>
              <a:lumOff val="80000"/>
            </a:schemeClr>
          </a:solidFill>
          <a:ln>
            <a:solidFill>
              <a:schemeClr val="accent1">
                <a:lumMod val="60000"/>
                <a:lumOff val="40000"/>
              </a:schemeClr>
            </a:solidFill>
            <a:prstDash val="dash"/>
          </a:ln>
        </p:spPr>
        <p:txBody>
          <a:bodyPr wrap="square" rtlCol="0">
            <a:spAutoFit/>
          </a:bodyPr>
          <a:lstStyle/>
          <a:p>
            <a:pPr algn="ctr"/>
            <a:r>
              <a:rPr lang="en-US" altLang="zh-CN" dirty="0">
                <a:latin typeface="Arial" panose="020B0604020202020204" pitchFamily="34" charset="0"/>
              </a:rPr>
              <a:t>CaliFormer</a:t>
            </a:r>
            <a:endParaRPr lang="zh-CN" altLang="en-US" dirty="0">
              <a:latin typeface="Calibri" panose="020F0502020204030204" pitchFamily="34" charset="0"/>
              <a:cs typeface="Calibri" panose="020F0502020204030204" pitchFamily="34" charset="0"/>
            </a:endParaRPr>
          </a:p>
        </p:txBody>
      </p:sp>
      <p:cxnSp>
        <p:nvCxnSpPr>
          <p:cNvPr id="156" name="直接箭头连接符 155">
            <a:extLst>
              <a:ext uri="{FF2B5EF4-FFF2-40B4-BE49-F238E27FC236}">
                <a16:creationId xmlns:a16="http://schemas.microsoft.com/office/drawing/2014/main" id="{27FAAED8-FC03-6A8F-EC0D-B5C5AE59ACCA}"/>
              </a:ext>
            </a:extLst>
          </p:cNvPr>
          <p:cNvCxnSpPr>
            <a:cxnSpLocks/>
          </p:cNvCxnSpPr>
          <p:nvPr/>
        </p:nvCxnSpPr>
        <p:spPr>
          <a:xfrm>
            <a:off x="4925616" y="2996878"/>
            <a:ext cx="30871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a:extLst>
              <a:ext uri="{FF2B5EF4-FFF2-40B4-BE49-F238E27FC236}">
                <a16:creationId xmlns:a16="http://schemas.microsoft.com/office/drawing/2014/main" id="{EF7984AB-A29E-85D6-3531-05EA98FC1F86}"/>
              </a:ext>
            </a:extLst>
          </p:cNvPr>
          <p:cNvCxnSpPr>
            <a:cxnSpLocks/>
          </p:cNvCxnSpPr>
          <p:nvPr/>
        </p:nvCxnSpPr>
        <p:spPr>
          <a:xfrm>
            <a:off x="5603664" y="3013811"/>
            <a:ext cx="30871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文本框 157">
                <a:extLst>
                  <a:ext uri="{FF2B5EF4-FFF2-40B4-BE49-F238E27FC236}">
                    <a16:creationId xmlns:a16="http://schemas.microsoft.com/office/drawing/2014/main" id="{0D9BCD3E-1CD9-D6FD-A302-D7C8CEE5123D}"/>
                  </a:ext>
                </a:extLst>
              </p:cNvPr>
              <p:cNvSpPr txBox="1"/>
              <p:nvPr/>
            </p:nvSpPr>
            <p:spPr>
              <a:xfrm>
                <a:off x="5512566" y="2644479"/>
                <a:ext cx="4394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oMath>
                  </m:oMathPara>
                </a14:m>
                <a:endParaRPr lang="zh-CN" altLang="en-US" dirty="0"/>
              </a:p>
            </p:txBody>
          </p:sp>
        </mc:Choice>
        <mc:Fallback xmlns="">
          <p:sp>
            <p:nvSpPr>
              <p:cNvPr id="158" name="文本框 157">
                <a:extLst>
                  <a:ext uri="{FF2B5EF4-FFF2-40B4-BE49-F238E27FC236}">
                    <a16:creationId xmlns:a16="http://schemas.microsoft.com/office/drawing/2014/main" id="{0D9BCD3E-1CD9-D6FD-A302-D7C8CEE5123D}"/>
                  </a:ext>
                </a:extLst>
              </p:cNvPr>
              <p:cNvSpPr txBox="1">
                <a:spLocks noRot="1" noChangeAspect="1" noMove="1" noResize="1" noEditPoints="1" noAdjustHandles="1" noChangeArrowheads="1" noChangeShapeType="1" noTextEdit="1"/>
              </p:cNvSpPr>
              <p:nvPr/>
            </p:nvSpPr>
            <p:spPr>
              <a:xfrm>
                <a:off x="5512566" y="2644479"/>
                <a:ext cx="439435" cy="369332"/>
              </a:xfrm>
              <a:prstGeom prst="rect">
                <a:avLst/>
              </a:prstGeom>
              <a:blipFill>
                <a:blip r:embed="rId4"/>
                <a:stretch>
                  <a:fillRect/>
                </a:stretch>
              </a:blipFill>
            </p:spPr>
            <p:txBody>
              <a:bodyPr/>
              <a:lstStyle/>
              <a:p>
                <a:r>
                  <a:rPr lang="zh-CN" altLang="en-US">
                    <a:noFill/>
                  </a:rPr>
                  <a:t> </a:t>
                </a:r>
              </a:p>
            </p:txBody>
          </p:sp>
        </mc:Fallback>
      </mc:AlternateContent>
      <p:sp>
        <p:nvSpPr>
          <p:cNvPr id="159" name="矩形: 圆角 158">
            <a:extLst>
              <a:ext uri="{FF2B5EF4-FFF2-40B4-BE49-F238E27FC236}">
                <a16:creationId xmlns:a16="http://schemas.microsoft.com/office/drawing/2014/main" id="{2B5E8A46-1212-D280-A280-2E1528C37CC7}"/>
              </a:ext>
            </a:extLst>
          </p:cNvPr>
          <p:cNvSpPr/>
          <p:nvPr/>
        </p:nvSpPr>
        <p:spPr>
          <a:xfrm>
            <a:off x="5912379" y="2427579"/>
            <a:ext cx="320040" cy="1172464"/>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圆角 159">
            <a:extLst>
              <a:ext uri="{FF2B5EF4-FFF2-40B4-BE49-F238E27FC236}">
                <a16:creationId xmlns:a16="http://schemas.microsoft.com/office/drawing/2014/main" id="{05B101AE-EB1B-F0A9-64E7-032B8AFBABC4}"/>
              </a:ext>
            </a:extLst>
          </p:cNvPr>
          <p:cNvSpPr/>
          <p:nvPr/>
        </p:nvSpPr>
        <p:spPr>
          <a:xfrm>
            <a:off x="6524788" y="2432659"/>
            <a:ext cx="320040" cy="1172464"/>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箭头连接符 160">
            <a:extLst>
              <a:ext uri="{FF2B5EF4-FFF2-40B4-BE49-F238E27FC236}">
                <a16:creationId xmlns:a16="http://schemas.microsoft.com/office/drawing/2014/main" id="{922FFC99-1EAE-D73F-A2BC-79089FE5858C}"/>
              </a:ext>
            </a:extLst>
          </p:cNvPr>
          <p:cNvCxnSpPr>
            <a:cxnSpLocks/>
          </p:cNvCxnSpPr>
          <p:nvPr/>
        </p:nvCxnSpPr>
        <p:spPr>
          <a:xfrm>
            <a:off x="6232419" y="3016230"/>
            <a:ext cx="30871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文本框 161">
                <a:extLst>
                  <a:ext uri="{FF2B5EF4-FFF2-40B4-BE49-F238E27FC236}">
                    <a16:creationId xmlns:a16="http://schemas.microsoft.com/office/drawing/2014/main" id="{12806E5B-E81C-C681-D489-BD553EB8BB52}"/>
                  </a:ext>
                </a:extLst>
              </p:cNvPr>
              <p:cNvSpPr txBox="1"/>
              <p:nvPr/>
            </p:nvSpPr>
            <p:spPr>
              <a:xfrm>
                <a:off x="5770767" y="2815183"/>
                <a:ext cx="6045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h</m:t>
                      </m:r>
                    </m:oMath>
                  </m:oMathPara>
                </a14:m>
                <a:endParaRPr lang="zh-CN" altLang="en-US" dirty="0"/>
              </a:p>
            </p:txBody>
          </p:sp>
        </mc:Choice>
        <mc:Fallback xmlns="">
          <p:sp>
            <p:nvSpPr>
              <p:cNvPr id="162" name="文本框 161">
                <a:extLst>
                  <a:ext uri="{FF2B5EF4-FFF2-40B4-BE49-F238E27FC236}">
                    <a16:creationId xmlns:a16="http://schemas.microsoft.com/office/drawing/2014/main" id="{12806E5B-E81C-C681-D489-BD553EB8BB52}"/>
                  </a:ext>
                </a:extLst>
              </p:cNvPr>
              <p:cNvSpPr txBox="1">
                <a:spLocks noRot="1" noChangeAspect="1" noMove="1" noResize="1" noEditPoints="1" noAdjustHandles="1" noChangeArrowheads="1" noChangeShapeType="1" noTextEdit="1"/>
              </p:cNvSpPr>
              <p:nvPr/>
            </p:nvSpPr>
            <p:spPr>
              <a:xfrm>
                <a:off x="5770767" y="2815183"/>
                <a:ext cx="604520"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3" name="文本框 162">
                <a:extLst>
                  <a:ext uri="{FF2B5EF4-FFF2-40B4-BE49-F238E27FC236}">
                    <a16:creationId xmlns:a16="http://schemas.microsoft.com/office/drawing/2014/main" id="{35C5B375-F405-0B6D-7033-86A371E68F36}"/>
                  </a:ext>
                </a:extLst>
              </p:cNvPr>
              <p:cNvSpPr txBox="1"/>
              <p:nvPr/>
            </p:nvSpPr>
            <p:spPr>
              <a:xfrm>
                <a:off x="6398209" y="2804150"/>
                <a:ext cx="6045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𝑑</m:t>
                      </m:r>
                    </m:oMath>
                  </m:oMathPara>
                </a14:m>
                <a:endParaRPr lang="zh-CN" altLang="en-US" dirty="0"/>
              </a:p>
            </p:txBody>
          </p:sp>
        </mc:Choice>
        <mc:Fallback xmlns="">
          <p:sp>
            <p:nvSpPr>
              <p:cNvPr id="163" name="文本框 162">
                <a:extLst>
                  <a:ext uri="{FF2B5EF4-FFF2-40B4-BE49-F238E27FC236}">
                    <a16:creationId xmlns:a16="http://schemas.microsoft.com/office/drawing/2014/main" id="{35C5B375-F405-0B6D-7033-86A371E68F36}"/>
                  </a:ext>
                </a:extLst>
              </p:cNvPr>
              <p:cNvSpPr txBox="1">
                <a:spLocks noRot="1" noChangeAspect="1" noMove="1" noResize="1" noEditPoints="1" noAdjustHandles="1" noChangeArrowheads="1" noChangeShapeType="1" noTextEdit="1"/>
              </p:cNvSpPr>
              <p:nvPr/>
            </p:nvSpPr>
            <p:spPr>
              <a:xfrm>
                <a:off x="6398209" y="2804150"/>
                <a:ext cx="604520" cy="369332"/>
              </a:xfrm>
              <a:prstGeom prst="rect">
                <a:avLst/>
              </a:prstGeom>
              <a:blipFill>
                <a:blip r:embed="rId6"/>
                <a:stretch>
                  <a:fillRect/>
                </a:stretch>
              </a:blipFill>
            </p:spPr>
            <p:txBody>
              <a:bodyPr/>
              <a:lstStyle/>
              <a:p>
                <a:r>
                  <a:rPr lang="zh-CN" altLang="en-US">
                    <a:noFill/>
                  </a:rPr>
                  <a:t> </a:t>
                </a:r>
              </a:p>
            </p:txBody>
          </p:sp>
        </mc:Fallback>
      </mc:AlternateContent>
      <p:cxnSp>
        <p:nvCxnSpPr>
          <p:cNvPr id="164" name="直接箭头连接符 163">
            <a:extLst>
              <a:ext uri="{FF2B5EF4-FFF2-40B4-BE49-F238E27FC236}">
                <a16:creationId xmlns:a16="http://schemas.microsoft.com/office/drawing/2014/main" id="{7CCDFFBF-FBCF-206A-B98A-F43D374C69FE}"/>
              </a:ext>
            </a:extLst>
          </p:cNvPr>
          <p:cNvCxnSpPr>
            <a:cxnSpLocks/>
          </p:cNvCxnSpPr>
          <p:nvPr/>
        </p:nvCxnSpPr>
        <p:spPr>
          <a:xfrm>
            <a:off x="6848371" y="3036050"/>
            <a:ext cx="30871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5" name="组合 164">
            <a:extLst>
              <a:ext uri="{FF2B5EF4-FFF2-40B4-BE49-F238E27FC236}">
                <a16:creationId xmlns:a16="http://schemas.microsoft.com/office/drawing/2014/main" id="{18F287CD-C8F5-D331-231D-AEBC71EAF3D5}"/>
              </a:ext>
            </a:extLst>
          </p:cNvPr>
          <p:cNvGrpSpPr/>
          <p:nvPr/>
        </p:nvGrpSpPr>
        <p:grpSpPr>
          <a:xfrm>
            <a:off x="7877350" y="2346099"/>
            <a:ext cx="648000" cy="1294267"/>
            <a:chOff x="5772000" y="4261108"/>
            <a:chExt cx="648000" cy="1294267"/>
          </a:xfrm>
        </p:grpSpPr>
        <p:sp>
          <p:nvSpPr>
            <p:cNvPr id="166" name="矩形 165">
              <a:extLst>
                <a:ext uri="{FF2B5EF4-FFF2-40B4-BE49-F238E27FC236}">
                  <a16:creationId xmlns:a16="http://schemas.microsoft.com/office/drawing/2014/main" id="{7CD26F39-D7F9-EDD8-AA28-43839BBB23AE}"/>
                </a:ext>
              </a:extLst>
            </p:cNvPr>
            <p:cNvSpPr/>
            <p:nvPr/>
          </p:nvSpPr>
          <p:spPr>
            <a:xfrm rot="5400000">
              <a:off x="5772000" y="4261108"/>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67" name="矩形 166">
              <a:extLst>
                <a:ext uri="{FF2B5EF4-FFF2-40B4-BE49-F238E27FC236}">
                  <a16:creationId xmlns:a16="http://schemas.microsoft.com/office/drawing/2014/main" id="{87B48FF8-8137-E159-BF64-24C3BF6458B7}"/>
                </a:ext>
              </a:extLst>
            </p:cNvPr>
            <p:cNvSpPr/>
            <p:nvPr/>
          </p:nvSpPr>
          <p:spPr>
            <a:xfrm rot="5400000">
              <a:off x="5772000" y="4477108"/>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68" name="矩形 167">
              <a:extLst>
                <a:ext uri="{FF2B5EF4-FFF2-40B4-BE49-F238E27FC236}">
                  <a16:creationId xmlns:a16="http://schemas.microsoft.com/office/drawing/2014/main" id="{94BB4330-29E8-C517-88D9-1925D5B72058}"/>
                </a:ext>
              </a:extLst>
            </p:cNvPr>
            <p:cNvSpPr/>
            <p:nvPr/>
          </p:nvSpPr>
          <p:spPr>
            <a:xfrm rot="5400000">
              <a:off x="5772000" y="4693108"/>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69" name="矩形 168">
              <a:extLst>
                <a:ext uri="{FF2B5EF4-FFF2-40B4-BE49-F238E27FC236}">
                  <a16:creationId xmlns:a16="http://schemas.microsoft.com/office/drawing/2014/main" id="{2CF80CDC-4441-9B0B-B804-FF8A4F6E1E92}"/>
                </a:ext>
              </a:extLst>
            </p:cNvPr>
            <p:cNvSpPr/>
            <p:nvPr/>
          </p:nvSpPr>
          <p:spPr>
            <a:xfrm rot="5400000">
              <a:off x="5772000" y="4909108"/>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0" name="矩形 169">
              <a:extLst>
                <a:ext uri="{FF2B5EF4-FFF2-40B4-BE49-F238E27FC236}">
                  <a16:creationId xmlns:a16="http://schemas.microsoft.com/office/drawing/2014/main" id="{021EAAD5-A669-841A-FA9A-2E4BDFBF7044}"/>
                </a:ext>
              </a:extLst>
            </p:cNvPr>
            <p:cNvSpPr/>
            <p:nvPr/>
          </p:nvSpPr>
          <p:spPr>
            <a:xfrm rot="5400000">
              <a:off x="5772000" y="5123334"/>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1" name="矩形 170">
              <a:extLst>
                <a:ext uri="{FF2B5EF4-FFF2-40B4-BE49-F238E27FC236}">
                  <a16:creationId xmlns:a16="http://schemas.microsoft.com/office/drawing/2014/main" id="{1F5D1A54-1175-BC6A-B160-345568380315}"/>
                </a:ext>
              </a:extLst>
            </p:cNvPr>
            <p:cNvSpPr/>
            <p:nvPr/>
          </p:nvSpPr>
          <p:spPr>
            <a:xfrm rot="5400000">
              <a:off x="5772000" y="5339334"/>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2" name="矩形 171">
              <a:extLst>
                <a:ext uri="{FF2B5EF4-FFF2-40B4-BE49-F238E27FC236}">
                  <a16:creationId xmlns:a16="http://schemas.microsoft.com/office/drawing/2014/main" id="{95851DE2-A7D9-ECE2-BAF6-1AFF7DA4FA76}"/>
                </a:ext>
              </a:extLst>
            </p:cNvPr>
            <p:cNvSpPr/>
            <p:nvPr/>
          </p:nvSpPr>
          <p:spPr>
            <a:xfrm rot="5400000">
              <a:off x="5988000" y="4261108"/>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3" name="矩形 172">
              <a:extLst>
                <a:ext uri="{FF2B5EF4-FFF2-40B4-BE49-F238E27FC236}">
                  <a16:creationId xmlns:a16="http://schemas.microsoft.com/office/drawing/2014/main" id="{EDC98076-1FA4-CBE7-458D-0511A2416AF4}"/>
                </a:ext>
              </a:extLst>
            </p:cNvPr>
            <p:cNvSpPr/>
            <p:nvPr/>
          </p:nvSpPr>
          <p:spPr>
            <a:xfrm rot="5400000">
              <a:off x="5988000" y="4477108"/>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4" name="矩形 173">
              <a:extLst>
                <a:ext uri="{FF2B5EF4-FFF2-40B4-BE49-F238E27FC236}">
                  <a16:creationId xmlns:a16="http://schemas.microsoft.com/office/drawing/2014/main" id="{B3EB4DEF-20D9-449F-7792-690D40896E80}"/>
                </a:ext>
              </a:extLst>
            </p:cNvPr>
            <p:cNvSpPr/>
            <p:nvPr/>
          </p:nvSpPr>
          <p:spPr>
            <a:xfrm rot="5400000">
              <a:off x="5988000" y="4693108"/>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5" name="矩形 174">
              <a:extLst>
                <a:ext uri="{FF2B5EF4-FFF2-40B4-BE49-F238E27FC236}">
                  <a16:creationId xmlns:a16="http://schemas.microsoft.com/office/drawing/2014/main" id="{57F91EDE-94EB-E17E-FFDB-5CD0BF7AA9E3}"/>
                </a:ext>
              </a:extLst>
            </p:cNvPr>
            <p:cNvSpPr/>
            <p:nvPr/>
          </p:nvSpPr>
          <p:spPr>
            <a:xfrm rot="5400000">
              <a:off x="5988000" y="4909108"/>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6" name="矩形 175">
              <a:extLst>
                <a:ext uri="{FF2B5EF4-FFF2-40B4-BE49-F238E27FC236}">
                  <a16:creationId xmlns:a16="http://schemas.microsoft.com/office/drawing/2014/main" id="{78BF76A2-0E60-C5E3-BCA7-1ED0C5BA7F5F}"/>
                </a:ext>
              </a:extLst>
            </p:cNvPr>
            <p:cNvSpPr/>
            <p:nvPr/>
          </p:nvSpPr>
          <p:spPr>
            <a:xfrm rot="5400000">
              <a:off x="5988000" y="5123334"/>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7" name="矩形 176">
              <a:extLst>
                <a:ext uri="{FF2B5EF4-FFF2-40B4-BE49-F238E27FC236}">
                  <a16:creationId xmlns:a16="http://schemas.microsoft.com/office/drawing/2014/main" id="{AD846E05-5ECB-06D4-3E8C-6BC690E68549}"/>
                </a:ext>
              </a:extLst>
            </p:cNvPr>
            <p:cNvSpPr/>
            <p:nvPr/>
          </p:nvSpPr>
          <p:spPr>
            <a:xfrm rot="5400000">
              <a:off x="5988000" y="5339334"/>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8" name="矩形 177">
              <a:extLst>
                <a:ext uri="{FF2B5EF4-FFF2-40B4-BE49-F238E27FC236}">
                  <a16:creationId xmlns:a16="http://schemas.microsoft.com/office/drawing/2014/main" id="{8DB947A1-7CAA-13DB-B4F4-C25DDC703D53}"/>
                </a:ext>
              </a:extLst>
            </p:cNvPr>
            <p:cNvSpPr/>
            <p:nvPr/>
          </p:nvSpPr>
          <p:spPr>
            <a:xfrm rot="5400000">
              <a:off x="6204000" y="4261149"/>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9" name="矩形 178">
              <a:extLst>
                <a:ext uri="{FF2B5EF4-FFF2-40B4-BE49-F238E27FC236}">
                  <a16:creationId xmlns:a16="http://schemas.microsoft.com/office/drawing/2014/main" id="{7D2D7DD0-16BC-6DF2-9236-798277CEB936}"/>
                </a:ext>
              </a:extLst>
            </p:cNvPr>
            <p:cNvSpPr/>
            <p:nvPr/>
          </p:nvSpPr>
          <p:spPr>
            <a:xfrm rot="5400000">
              <a:off x="6204000" y="4477149"/>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80" name="矩形 179">
              <a:extLst>
                <a:ext uri="{FF2B5EF4-FFF2-40B4-BE49-F238E27FC236}">
                  <a16:creationId xmlns:a16="http://schemas.microsoft.com/office/drawing/2014/main" id="{7FE9F813-316B-3D18-5E61-0DBAE92F48CD}"/>
                </a:ext>
              </a:extLst>
            </p:cNvPr>
            <p:cNvSpPr/>
            <p:nvPr/>
          </p:nvSpPr>
          <p:spPr>
            <a:xfrm rot="5400000">
              <a:off x="6204000" y="4693149"/>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81" name="矩形 180">
              <a:extLst>
                <a:ext uri="{FF2B5EF4-FFF2-40B4-BE49-F238E27FC236}">
                  <a16:creationId xmlns:a16="http://schemas.microsoft.com/office/drawing/2014/main" id="{A4CA3C82-C690-15AF-6187-A38C1137D970}"/>
                </a:ext>
              </a:extLst>
            </p:cNvPr>
            <p:cNvSpPr/>
            <p:nvPr/>
          </p:nvSpPr>
          <p:spPr>
            <a:xfrm rot="5400000">
              <a:off x="6204000" y="4909149"/>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82" name="矩形 181">
              <a:extLst>
                <a:ext uri="{FF2B5EF4-FFF2-40B4-BE49-F238E27FC236}">
                  <a16:creationId xmlns:a16="http://schemas.microsoft.com/office/drawing/2014/main" id="{126458AF-2EE3-C859-7B11-EBDAFD12D8CD}"/>
                </a:ext>
              </a:extLst>
            </p:cNvPr>
            <p:cNvSpPr/>
            <p:nvPr/>
          </p:nvSpPr>
          <p:spPr>
            <a:xfrm rot="5400000">
              <a:off x="6204000" y="5123375"/>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83" name="矩形 182">
              <a:extLst>
                <a:ext uri="{FF2B5EF4-FFF2-40B4-BE49-F238E27FC236}">
                  <a16:creationId xmlns:a16="http://schemas.microsoft.com/office/drawing/2014/main" id="{4EEF55C5-886B-C362-EE41-F9F5F658E81B}"/>
                </a:ext>
              </a:extLst>
            </p:cNvPr>
            <p:cNvSpPr/>
            <p:nvPr/>
          </p:nvSpPr>
          <p:spPr>
            <a:xfrm rot="5400000">
              <a:off x="6204000" y="5339375"/>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624BDE0B-C793-3D8C-1589-84BB098203EF}"/>
                  </a:ext>
                </a:extLst>
              </p:cNvPr>
              <p:cNvSpPr txBox="1"/>
              <p:nvPr/>
            </p:nvSpPr>
            <p:spPr>
              <a:xfrm>
                <a:off x="8082899" y="1925287"/>
                <a:ext cx="334451" cy="291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𝑋</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𝑢</m:t>
                          </m:r>
                        </m:sup>
                      </m:sSubSup>
                    </m:oMath>
                  </m:oMathPara>
                </a14:m>
                <a:endParaRPr lang="zh-CN" altLang="en-US" dirty="0">
                  <a:latin typeface="Calibri" panose="020F0502020204030204" pitchFamily="34" charset="0"/>
                  <a:cs typeface="Calibri" panose="020F0502020204030204" pitchFamily="34" charset="0"/>
                </a:endParaRPr>
              </a:p>
            </p:txBody>
          </p:sp>
        </mc:Choice>
        <mc:Fallback xmlns="">
          <p:sp>
            <p:nvSpPr>
              <p:cNvPr id="184" name="文本框 183">
                <a:extLst>
                  <a:ext uri="{FF2B5EF4-FFF2-40B4-BE49-F238E27FC236}">
                    <a16:creationId xmlns:a16="http://schemas.microsoft.com/office/drawing/2014/main" id="{624BDE0B-C793-3D8C-1589-84BB098203EF}"/>
                  </a:ext>
                </a:extLst>
              </p:cNvPr>
              <p:cNvSpPr txBox="1">
                <a:spLocks noRot="1" noChangeAspect="1" noMove="1" noResize="1" noEditPoints="1" noAdjustHandles="1" noChangeArrowheads="1" noChangeShapeType="1" noTextEdit="1"/>
              </p:cNvSpPr>
              <p:nvPr/>
            </p:nvSpPr>
            <p:spPr>
              <a:xfrm>
                <a:off x="8082899" y="1925287"/>
                <a:ext cx="334451" cy="291811"/>
              </a:xfrm>
              <a:prstGeom prst="rect">
                <a:avLst/>
              </a:prstGeom>
              <a:blipFill>
                <a:blip r:embed="rId7"/>
                <a:stretch>
                  <a:fillRect l="-18182" t="-16667" r="-41818" b="-20833"/>
                </a:stretch>
              </a:blipFill>
            </p:spPr>
            <p:txBody>
              <a:bodyPr/>
              <a:lstStyle/>
              <a:p>
                <a:r>
                  <a:rPr lang="zh-CN" altLang="en-US">
                    <a:noFill/>
                  </a:rPr>
                  <a:t> </a:t>
                </a:r>
              </a:p>
            </p:txBody>
          </p:sp>
        </mc:Fallback>
      </mc:AlternateContent>
      <p:sp>
        <p:nvSpPr>
          <p:cNvPr id="185" name="文本框 184">
            <a:extLst>
              <a:ext uri="{FF2B5EF4-FFF2-40B4-BE49-F238E27FC236}">
                <a16:creationId xmlns:a16="http://schemas.microsoft.com/office/drawing/2014/main" id="{481D866C-EBA5-3EAB-825A-72EDB649E712}"/>
              </a:ext>
            </a:extLst>
          </p:cNvPr>
          <p:cNvSpPr txBox="1"/>
          <p:nvPr/>
        </p:nvSpPr>
        <p:spPr>
          <a:xfrm>
            <a:off x="5822221" y="1936508"/>
            <a:ext cx="1762760" cy="307777"/>
          </a:xfrm>
          <a:prstGeom prst="rect">
            <a:avLst/>
          </a:prstGeom>
          <a:solidFill>
            <a:schemeClr val="accent6">
              <a:lumMod val="40000"/>
              <a:lumOff val="60000"/>
            </a:schemeClr>
          </a:solidFill>
          <a:ln>
            <a:solidFill>
              <a:schemeClr val="accent6">
                <a:lumMod val="60000"/>
                <a:lumOff val="40000"/>
              </a:schemeClr>
            </a:solidFill>
            <a:prstDash val="dash"/>
          </a:ln>
        </p:spPr>
        <p:txBody>
          <a:bodyPr wrap="square" rtlCol="0">
            <a:spAutoFit/>
          </a:bodyPr>
          <a:lstStyle/>
          <a:p>
            <a:pPr algn="ctr"/>
            <a:r>
              <a:rPr lang="en-US" altLang="zh-CN" sz="1400" dirty="0">
                <a:latin typeface="Arial" panose="020B0604020202020204" pitchFamily="34" charset="0"/>
                <a:cs typeface="Calibri" panose="020F0502020204030204" pitchFamily="34" charset="0"/>
              </a:rPr>
              <a:t>Pre-train decoder</a:t>
            </a:r>
            <a:endParaRPr lang="zh-CN" altLang="en-US" sz="1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86" name="文本框 185">
                <a:extLst>
                  <a:ext uri="{FF2B5EF4-FFF2-40B4-BE49-F238E27FC236}">
                    <a16:creationId xmlns:a16="http://schemas.microsoft.com/office/drawing/2014/main" id="{28959378-FCEF-B3E6-A708-7A30728261CB}"/>
                  </a:ext>
                </a:extLst>
              </p:cNvPr>
              <p:cNvSpPr txBox="1"/>
              <p:nvPr/>
            </p:nvSpPr>
            <p:spPr>
              <a:xfrm>
                <a:off x="6162202" y="2631206"/>
                <a:ext cx="4394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oMath>
                  </m:oMathPara>
                </a14:m>
                <a:endParaRPr lang="zh-CN" altLang="en-US" dirty="0"/>
              </a:p>
            </p:txBody>
          </p:sp>
        </mc:Choice>
        <mc:Fallback xmlns="">
          <p:sp>
            <p:nvSpPr>
              <p:cNvPr id="186" name="文本框 185">
                <a:extLst>
                  <a:ext uri="{FF2B5EF4-FFF2-40B4-BE49-F238E27FC236}">
                    <a16:creationId xmlns:a16="http://schemas.microsoft.com/office/drawing/2014/main" id="{28959378-FCEF-B3E6-A708-7A30728261CB}"/>
                  </a:ext>
                </a:extLst>
              </p:cNvPr>
              <p:cNvSpPr txBox="1">
                <a:spLocks noRot="1" noChangeAspect="1" noMove="1" noResize="1" noEditPoints="1" noAdjustHandles="1" noChangeArrowheads="1" noChangeShapeType="1" noTextEdit="1"/>
              </p:cNvSpPr>
              <p:nvPr/>
            </p:nvSpPr>
            <p:spPr>
              <a:xfrm>
                <a:off x="6162202" y="2631206"/>
                <a:ext cx="439435" cy="369332"/>
              </a:xfrm>
              <a:prstGeom prst="rect">
                <a:avLst/>
              </a:prstGeom>
              <a:blipFill>
                <a:blip r:embed="rId8"/>
                <a:stretch>
                  <a:fillRect/>
                </a:stretch>
              </a:blipFill>
            </p:spPr>
            <p:txBody>
              <a:bodyPr/>
              <a:lstStyle/>
              <a:p>
                <a:r>
                  <a:rPr lang="zh-CN" altLang="en-US">
                    <a:noFill/>
                  </a:rPr>
                  <a:t> </a:t>
                </a:r>
              </a:p>
            </p:txBody>
          </p:sp>
        </mc:Fallback>
      </mc:AlternateContent>
      <p:sp>
        <p:nvSpPr>
          <p:cNvPr id="187" name="矩形: 圆角 186">
            <a:extLst>
              <a:ext uri="{FF2B5EF4-FFF2-40B4-BE49-F238E27FC236}">
                <a16:creationId xmlns:a16="http://schemas.microsoft.com/office/drawing/2014/main" id="{C29CCCB6-8006-9064-AA31-40A82AAB9B56}"/>
              </a:ext>
            </a:extLst>
          </p:cNvPr>
          <p:cNvSpPr/>
          <p:nvPr/>
        </p:nvSpPr>
        <p:spPr>
          <a:xfrm>
            <a:off x="7176355" y="2427578"/>
            <a:ext cx="320040" cy="1172464"/>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8" name="直接箭头连接符 187">
            <a:extLst>
              <a:ext uri="{FF2B5EF4-FFF2-40B4-BE49-F238E27FC236}">
                <a16:creationId xmlns:a16="http://schemas.microsoft.com/office/drawing/2014/main" id="{C22F2CEC-0B2E-C56D-3818-A226265D2288}"/>
              </a:ext>
            </a:extLst>
          </p:cNvPr>
          <p:cNvCxnSpPr>
            <a:cxnSpLocks/>
          </p:cNvCxnSpPr>
          <p:nvPr/>
        </p:nvCxnSpPr>
        <p:spPr>
          <a:xfrm>
            <a:off x="7534181" y="3028309"/>
            <a:ext cx="30871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矩形: 圆角 188">
            <a:extLst>
              <a:ext uri="{FF2B5EF4-FFF2-40B4-BE49-F238E27FC236}">
                <a16:creationId xmlns:a16="http://schemas.microsoft.com/office/drawing/2014/main" id="{1C3F3800-F2AC-88FB-70ED-35976591745A}"/>
              </a:ext>
            </a:extLst>
          </p:cNvPr>
          <p:cNvSpPr/>
          <p:nvPr/>
        </p:nvSpPr>
        <p:spPr>
          <a:xfrm rot="16200000">
            <a:off x="4470831" y="4951948"/>
            <a:ext cx="320040" cy="502697"/>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文本框 189">
            <a:extLst>
              <a:ext uri="{FF2B5EF4-FFF2-40B4-BE49-F238E27FC236}">
                <a16:creationId xmlns:a16="http://schemas.microsoft.com/office/drawing/2014/main" id="{E5FE46FF-7AA1-8080-F0DD-56EDBBCE41C3}"/>
              </a:ext>
            </a:extLst>
          </p:cNvPr>
          <p:cNvSpPr txBox="1"/>
          <p:nvPr/>
        </p:nvSpPr>
        <p:spPr>
          <a:xfrm>
            <a:off x="4851498" y="5018630"/>
            <a:ext cx="706120" cy="36933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MLP</a:t>
            </a:r>
            <a:endParaRPr lang="zh-CN" altLang="en-US" dirty="0">
              <a:latin typeface="Calibri" panose="020F0502020204030204" pitchFamily="34" charset="0"/>
              <a:cs typeface="Calibri" panose="020F0502020204030204" pitchFamily="34" charset="0"/>
            </a:endParaRPr>
          </a:p>
        </p:txBody>
      </p:sp>
      <p:sp>
        <p:nvSpPr>
          <p:cNvPr id="191" name="矩形: 圆角 190">
            <a:extLst>
              <a:ext uri="{FF2B5EF4-FFF2-40B4-BE49-F238E27FC236}">
                <a16:creationId xmlns:a16="http://schemas.microsoft.com/office/drawing/2014/main" id="{0E2EDDF5-266A-CBD7-99FC-7B248D38C035}"/>
              </a:ext>
            </a:extLst>
          </p:cNvPr>
          <p:cNvSpPr/>
          <p:nvPr/>
        </p:nvSpPr>
        <p:spPr>
          <a:xfrm rot="16200000">
            <a:off x="5580357" y="4951948"/>
            <a:ext cx="320040" cy="502697"/>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文本框 191">
            <a:extLst>
              <a:ext uri="{FF2B5EF4-FFF2-40B4-BE49-F238E27FC236}">
                <a16:creationId xmlns:a16="http://schemas.microsoft.com/office/drawing/2014/main" id="{2D7ADC9B-B7B7-CD89-186D-B5F158293211}"/>
              </a:ext>
            </a:extLst>
          </p:cNvPr>
          <p:cNvSpPr txBox="1"/>
          <p:nvPr/>
        </p:nvSpPr>
        <p:spPr>
          <a:xfrm>
            <a:off x="5934429" y="5006776"/>
            <a:ext cx="1561966" cy="369332"/>
          </a:xfrm>
          <a:prstGeom prst="rect">
            <a:avLst/>
          </a:prstGeom>
          <a:noFill/>
        </p:spPr>
        <p:txBody>
          <a:bodyPr wrap="square" rtlCol="0">
            <a:spAutoFit/>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L</a:t>
            </a:r>
            <a:r>
              <a:rPr lang="en-US" altLang="zh-CN" b="0" i="0" dirty="0">
                <a:effectLst/>
                <a:latin typeface="Calibri" panose="020F0502020204030204" pitchFamily="34" charset="0"/>
                <a:ea typeface="Calibri" panose="020F0502020204030204" pitchFamily="34" charset="0"/>
                <a:cs typeface="Calibri" panose="020F0502020204030204" pitchFamily="34" charset="0"/>
              </a:rPr>
              <a:t>ayer norm</a:t>
            </a:r>
            <a:endParaRPr lang="zh-CN" altLang="en-US" dirty="0">
              <a:latin typeface="Calibri" panose="020F0502020204030204" pitchFamily="34" charset="0"/>
              <a:cs typeface="Calibri" panose="020F0502020204030204" pitchFamily="34" charset="0"/>
            </a:endParaRPr>
          </a:p>
        </p:txBody>
      </p:sp>
      <p:sp>
        <p:nvSpPr>
          <p:cNvPr id="222" name="文本框 221">
            <a:extLst>
              <a:ext uri="{FF2B5EF4-FFF2-40B4-BE49-F238E27FC236}">
                <a16:creationId xmlns:a16="http://schemas.microsoft.com/office/drawing/2014/main" id="{BB73C318-2258-FA21-13F2-65072F5BF64F}"/>
              </a:ext>
            </a:extLst>
          </p:cNvPr>
          <p:cNvSpPr txBox="1"/>
          <p:nvPr/>
        </p:nvSpPr>
        <p:spPr>
          <a:xfrm>
            <a:off x="3023613" y="1748480"/>
            <a:ext cx="2056360" cy="584775"/>
          </a:xfrm>
          <a:prstGeom prst="rect">
            <a:avLst/>
          </a:prstGeom>
          <a:noFill/>
        </p:spPr>
        <p:txBody>
          <a:bodyPr wrap="square" rtlCol="0">
            <a:spAutoFit/>
          </a:bodyPr>
          <a:lstStyle/>
          <a:p>
            <a:r>
              <a:rPr lang="en-US" altLang="zh-CN" sz="1600" dirty="0">
                <a:latin typeface="Calibri" panose="020F0502020204030204" pitchFamily="34" charset="0"/>
                <a:ea typeface="Calibri" panose="020F0502020204030204" pitchFamily="34" charset="0"/>
                <a:cs typeface="Calibri" panose="020F0502020204030204" pitchFamily="34" charset="0"/>
              </a:rPr>
              <a:t>Unlabeled Measurements</a:t>
            </a:r>
            <a:endParaRPr lang="zh-CN" alt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00266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5">
            <a:extLst>
              <a:ext uri="{FF2B5EF4-FFF2-40B4-BE49-F238E27FC236}">
                <a16:creationId xmlns:a16="http://schemas.microsoft.com/office/drawing/2014/main" id="{AFFBE31F-42DC-A4CA-5472-51205C3B9BFD}"/>
              </a:ext>
            </a:extLst>
          </p:cNvPr>
          <p:cNvGraphicFramePr>
            <a:graphicFrameLocks noGrp="1"/>
          </p:cNvGraphicFramePr>
          <p:nvPr/>
        </p:nvGraphicFramePr>
        <p:xfrm>
          <a:off x="0" y="3"/>
          <a:ext cx="12192000" cy="365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238813408"/>
                    </a:ext>
                  </a:extLst>
                </a:gridCol>
                <a:gridCol w="2032000">
                  <a:extLst>
                    <a:ext uri="{9D8B030D-6E8A-4147-A177-3AD203B41FA5}">
                      <a16:colId xmlns:a16="http://schemas.microsoft.com/office/drawing/2014/main" val="4134155310"/>
                    </a:ext>
                  </a:extLst>
                </a:gridCol>
                <a:gridCol w="2032000">
                  <a:extLst>
                    <a:ext uri="{9D8B030D-6E8A-4147-A177-3AD203B41FA5}">
                      <a16:colId xmlns:a16="http://schemas.microsoft.com/office/drawing/2014/main" val="667694779"/>
                    </a:ext>
                  </a:extLst>
                </a:gridCol>
                <a:gridCol w="2032000">
                  <a:extLst>
                    <a:ext uri="{9D8B030D-6E8A-4147-A177-3AD203B41FA5}">
                      <a16:colId xmlns:a16="http://schemas.microsoft.com/office/drawing/2014/main" val="2355579797"/>
                    </a:ext>
                  </a:extLst>
                </a:gridCol>
                <a:gridCol w="2032000">
                  <a:extLst>
                    <a:ext uri="{9D8B030D-6E8A-4147-A177-3AD203B41FA5}">
                      <a16:colId xmlns:a16="http://schemas.microsoft.com/office/drawing/2014/main" val="3687507388"/>
                    </a:ext>
                  </a:extLst>
                </a:gridCol>
                <a:gridCol w="2032000">
                  <a:extLst>
                    <a:ext uri="{9D8B030D-6E8A-4147-A177-3AD203B41FA5}">
                      <a16:colId xmlns:a16="http://schemas.microsoft.com/office/drawing/2014/main" val="3248093066"/>
                    </a:ext>
                  </a:extLst>
                </a:gridCol>
              </a:tblGrid>
              <a:tr h="174396">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Background</a:t>
                      </a:r>
                      <a:endParaRPr lang="zh-CN" altLang="en-US" dirty="0">
                        <a:solidFill>
                          <a:schemeClr val="tx1"/>
                        </a:solidFill>
                        <a:latin typeface="Calibri" panose="020F0502020204030204" pitchFamily="34" charset="0"/>
                        <a:cs typeface="Calibri" panose="020F0502020204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Existing Methods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Insight !</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Framework Design</a:t>
                      </a:r>
                      <a:endParaRPr lang="zh-CN" altLang="en-US"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Experiments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189" rtl="0" eaLnBrk="1" latinLnBrk="0" hangingPunct="1"/>
                      <a:r>
                        <a:rPr lang="en-US" altLang="zh-CN"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Take away message</a:t>
                      </a:r>
                      <a:endParaRPr lang="zh-CN" altLang="en-US" sz="1800" b="1" kern="1200" dirty="0">
                        <a:solidFill>
                          <a:schemeClr val="tx1"/>
                        </a:solidFill>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46668522"/>
                  </a:ext>
                </a:extLst>
              </a:tr>
            </a:tbl>
          </a:graphicData>
        </a:graphic>
      </p:graphicFrame>
      <p:sp>
        <p:nvSpPr>
          <p:cNvPr id="4" name="日期占位符 3">
            <a:extLst>
              <a:ext uri="{FF2B5EF4-FFF2-40B4-BE49-F238E27FC236}">
                <a16:creationId xmlns:a16="http://schemas.microsoft.com/office/drawing/2014/main" id="{5B3737C9-D047-46C7-518C-1B105FB07435}"/>
              </a:ext>
            </a:extLst>
          </p:cNvPr>
          <p:cNvSpPr>
            <a:spLocks noGrp="1"/>
          </p:cNvSpPr>
          <p:nvPr>
            <p:ph type="dt" sz="half" idx="10"/>
          </p:nvPr>
        </p:nvSpPr>
        <p:spPr/>
        <p:txBody>
          <a:bodyPr/>
          <a:lstStyle/>
          <a:p>
            <a:fld id="{42925A7E-8D23-4BFE-B22A-B028E79EE939}" type="datetime1">
              <a:rPr kumimoji="1" lang="zh-CN" altLang="en-US" smtClean="0"/>
              <a:t>2023/6/17</a:t>
            </a:fld>
            <a:endParaRPr kumimoji="1" lang="zh-CN" altLang="en-US"/>
          </a:p>
        </p:txBody>
      </p:sp>
      <p:sp>
        <p:nvSpPr>
          <p:cNvPr id="6" name="灯片编号占位符 5">
            <a:extLst>
              <a:ext uri="{FF2B5EF4-FFF2-40B4-BE49-F238E27FC236}">
                <a16:creationId xmlns:a16="http://schemas.microsoft.com/office/drawing/2014/main" id="{5977D4C4-F807-CFB6-3F54-F1E78488B368}"/>
              </a:ext>
            </a:extLst>
          </p:cNvPr>
          <p:cNvSpPr>
            <a:spLocks noGrp="1"/>
          </p:cNvSpPr>
          <p:nvPr>
            <p:ph type="sldNum" sz="quarter" idx="12"/>
          </p:nvPr>
        </p:nvSpPr>
        <p:spPr/>
        <p:txBody>
          <a:bodyPr/>
          <a:lstStyle/>
          <a:p>
            <a:fld id="{977BA8E6-E826-B147-AA17-E3D76A29629C}" type="slidenum">
              <a:rPr kumimoji="1" lang="zh-CN" altLang="en-US" smtClean="0"/>
              <a:t>16</a:t>
            </a:fld>
            <a:endParaRPr kumimoji="1" lang="zh-CN" altLang="en-US"/>
          </a:p>
        </p:txBody>
      </p:sp>
      <p:sp>
        <p:nvSpPr>
          <p:cNvPr id="7" name="文本框 6">
            <a:extLst>
              <a:ext uri="{FF2B5EF4-FFF2-40B4-BE49-F238E27FC236}">
                <a16:creationId xmlns:a16="http://schemas.microsoft.com/office/drawing/2014/main" id="{A2DECD39-A1D2-130F-0029-8A6B4FB22B95}"/>
              </a:ext>
            </a:extLst>
          </p:cNvPr>
          <p:cNvSpPr txBox="1"/>
          <p:nvPr/>
        </p:nvSpPr>
        <p:spPr>
          <a:xfrm>
            <a:off x="0" y="558803"/>
            <a:ext cx="12192000" cy="707886"/>
          </a:xfrm>
          <a:prstGeom prst="rect">
            <a:avLst/>
          </a:prstGeom>
          <a:noFill/>
        </p:spPr>
        <p:txBody>
          <a:bodyPr wrap="square" rtlCol="0">
            <a:spAutoFit/>
          </a:bodyPr>
          <a:lstStyle/>
          <a:p>
            <a:pPr algn="ctr"/>
            <a:r>
              <a:rPr lang="en-US" altLang="zh-CN" sz="4000" b="1" i="0" dirty="0">
                <a:solidFill>
                  <a:srgbClr val="101214"/>
                </a:solidFill>
                <a:effectLst/>
                <a:latin typeface="PingFang SC"/>
              </a:rPr>
              <a:t>The </a:t>
            </a:r>
            <a:r>
              <a:rPr lang="en-US" altLang="zh-CN" sz="4000" b="1" dirty="0">
                <a:solidFill>
                  <a:srgbClr val="101214"/>
                </a:solidFill>
                <a:latin typeface="Calibri" panose="020F0502020204030204" pitchFamily="34" charset="0"/>
                <a:ea typeface="Calibri" panose="020F0502020204030204" pitchFamily="34" charset="0"/>
                <a:cs typeface="Calibri" panose="020F0502020204030204" pitchFamily="34" charset="0"/>
              </a:rPr>
              <a:t>S</a:t>
            </a:r>
            <a:r>
              <a:rPr lang="en-US" altLang="zh-CN" sz="4000" b="1" i="0" dirty="0">
                <a:effectLst/>
                <a:latin typeface="Calibri" panose="020F0502020204030204" pitchFamily="34" charset="0"/>
                <a:ea typeface="Calibri" panose="020F0502020204030204" pitchFamily="34" charset="0"/>
                <a:cs typeface="Calibri" panose="020F0502020204030204" pitchFamily="34" charset="0"/>
              </a:rPr>
              <a:t>elf-supervised Learning </a:t>
            </a:r>
            <a:r>
              <a:rPr lang="en-US" altLang="zh-CN" sz="4000" b="1" dirty="0">
                <a:latin typeface="Calibri" panose="020F0502020204030204" pitchFamily="34" charset="0"/>
                <a:ea typeface="Calibri" panose="020F0502020204030204" pitchFamily="34" charset="0"/>
                <a:cs typeface="Calibri" panose="020F0502020204030204" pitchFamily="34" charset="0"/>
              </a:rPr>
              <a:t>P</a:t>
            </a:r>
            <a:r>
              <a:rPr lang="en-US" altLang="zh-CN" sz="4000" b="1" i="0" dirty="0">
                <a:effectLst/>
                <a:latin typeface="Calibri" panose="020F0502020204030204" pitchFamily="34" charset="0"/>
                <a:ea typeface="Calibri" panose="020F0502020204030204" pitchFamily="34" charset="0"/>
                <a:cs typeface="Calibri" panose="020F0502020204030204" pitchFamily="34" charset="0"/>
              </a:rPr>
              <a:t>hase</a:t>
            </a:r>
            <a:endParaRPr lang="zh-CN" altLang="en-US" sz="4000" b="1" dirty="0">
              <a:latin typeface="Calibri" panose="020F0502020204030204" pitchFamily="34" charset="0"/>
              <a:cs typeface="Calibri" panose="020F0502020204030204" pitchFamily="34" charset="0"/>
            </a:endParaRPr>
          </a:p>
        </p:txBody>
      </p:sp>
      <p:grpSp>
        <p:nvGrpSpPr>
          <p:cNvPr id="223" name="组合 222">
            <a:extLst>
              <a:ext uri="{FF2B5EF4-FFF2-40B4-BE49-F238E27FC236}">
                <a16:creationId xmlns:a16="http://schemas.microsoft.com/office/drawing/2014/main" id="{4EDF250C-44B0-F52C-C3DA-44907A79DFCD}"/>
              </a:ext>
            </a:extLst>
          </p:cNvPr>
          <p:cNvGrpSpPr/>
          <p:nvPr/>
        </p:nvGrpSpPr>
        <p:grpSpPr>
          <a:xfrm>
            <a:off x="2536072" y="1748480"/>
            <a:ext cx="5994380" cy="3639482"/>
            <a:chOff x="1135677" y="2792621"/>
            <a:chExt cx="5994380" cy="3639482"/>
          </a:xfrm>
        </p:grpSpPr>
        <p:sp>
          <p:nvSpPr>
            <p:cNvPr id="2" name="矩形: 圆角 1">
              <a:extLst>
                <a:ext uri="{FF2B5EF4-FFF2-40B4-BE49-F238E27FC236}">
                  <a16:creationId xmlns:a16="http://schemas.microsoft.com/office/drawing/2014/main" id="{8D1839C9-01E7-B63B-6EC0-52A25C490174}"/>
                </a:ext>
              </a:extLst>
            </p:cNvPr>
            <p:cNvSpPr/>
            <p:nvPr/>
          </p:nvSpPr>
          <p:spPr>
            <a:xfrm>
              <a:off x="4421826" y="3390240"/>
              <a:ext cx="1762760" cy="1335423"/>
            </a:xfrm>
            <a:prstGeom prst="roundRect">
              <a:avLst>
                <a:gd name="adj" fmla="val 4467"/>
              </a:avLst>
            </a:prstGeom>
            <a:solidFill>
              <a:schemeClr val="accent6">
                <a:lumMod val="20000"/>
                <a:lumOff val="80000"/>
                <a:alpha val="5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F90028FC-4B04-9D02-5549-1AFC8F51D364}"/>
                </a:ext>
              </a:extLst>
            </p:cNvPr>
            <p:cNvGrpSpPr/>
            <p:nvPr/>
          </p:nvGrpSpPr>
          <p:grpSpPr>
            <a:xfrm>
              <a:off x="1135677" y="3393885"/>
              <a:ext cx="648000" cy="1294267"/>
              <a:chOff x="1222884" y="4248214"/>
              <a:chExt cx="648000" cy="1294267"/>
            </a:xfrm>
          </p:grpSpPr>
          <p:grpSp>
            <p:nvGrpSpPr>
              <p:cNvPr id="8" name="组合 7">
                <a:extLst>
                  <a:ext uri="{FF2B5EF4-FFF2-40B4-BE49-F238E27FC236}">
                    <a16:creationId xmlns:a16="http://schemas.microsoft.com/office/drawing/2014/main" id="{249962DC-B454-03AB-E782-22C971A956CF}"/>
                  </a:ext>
                </a:extLst>
              </p:cNvPr>
              <p:cNvGrpSpPr/>
              <p:nvPr/>
            </p:nvGrpSpPr>
            <p:grpSpPr>
              <a:xfrm rot="5400000">
                <a:off x="683771" y="4787327"/>
                <a:ext cx="1294226" cy="216000"/>
                <a:chOff x="5031373" y="3321000"/>
                <a:chExt cx="1294226" cy="216000"/>
              </a:xfrm>
            </p:grpSpPr>
            <p:sp>
              <p:nvSpPr>
                <p:cNvPr id="23" name="矩形 22">
                  <a:extLst>
                    <a:ext uri="{FF2B5EF4-FFF2-40B4-BE49-F238E27FC236}">
                      <a16:creationId xmlns:a16="http://schemas.microsoft.com/office/drawing/2014/main" id="{61A91BFC-0000-2B16-7A12-C305A7F099A2}"/>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4" name="矩形 23">
                  <a:extLst>
                    <a:ext uri="{FF2B5EF4-FFF2-40B4-BE49-F238E27FC236}">
                      <a16:creationId xmlns:a16="http://schemas.microsoft.com/office/drawing/2014/main" id="{115CC23E-5638-797B-AC19-98D238FC26C6}"/>
                    </a:ext>
                  </a:extLst>
                </p:cNvPr>
                <p:cNvSpPr/>
                <p:nvPr/>
              </p:nvSpPr>
              <p:spPr>
                <a:xfrm>
                  <a:off x="5247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5" name="矩形 24">
                  <a:extLst>
                    <a:ext uri="{FF2B5EF4-FFF2-40B4-BE49-F238E27FC236}">
                      <a16:creationId xmlns:a16="http://schemas.microsoft.com/office/drawing/2014/main" id="{B35CA676-3249-60E1-A164-54B21003CFCC}"/>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6" name="矩形 25">
                  <a:extLst>
                    <a:ext uri="{FF2B5EF4-FFF2-40B4-BE49-F238E27FC236}">
                      <a16:creationId xmlns:a16="http://schemas.microsoft.com/office/drawing/2014/main" id="{038C68BE-1626-18EC-6A29-6C71EBA1A474}"/>
                    </a:ext>
                  </a:extLst>
                </p:cNvPr>
                <p:cNvSpPr/>
                <p:nvPr/>
              </p:nvSpPr>
              <p:spPr>
                <a:xfrm>
                  <a:off x="5679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 name="矩形 26">
                  <a:extLst>
                    <a:ext uri="{FF2B5EF4-FFF2-40B4-BE49-F238E27FC236}">
                      <a16:creationId xmlns:a16="http://schemas.microsoft.com/office/drawing/2014/main" id="{6DC92347-63C2-BE92-626F-9430EB7AD818}"/>
                    </a:ext>
                  </a:extLst>
                </p:cNvPr>
                <p:cNvSpPr/>
                <p:nvPr/>
              </p:nvSpPr>
              <p:spPr>
                <a:xfrm>
                  <a:off x="5893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8" name="矩形 27">
                  <a:extLst>
                    <a:ext uri="{FF2B5EF4-FFF2-40B4-BE49-F238E27FC236}">
                      <a16:creationId xmlns:a16="http://schemas.microsoft.com/office/drawing/2014/main" id="{3B25781D-C500-68C2-AFB3-BFDE87CF6C0B}"/>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9" name="组合 8">
                <a:extLst>
                  <a:ext uri="{FF2B5EF4-FFF2-40B4-BE49-F238E27FC236}">
                    <a16:creationId xmlns:a16="http://schemas.microsoft.com/office/drawing/2014/main" id="{10CFDCA1-EAAB-A352-CEB5-859C0505558A}"/>
                  </a:ext>
                </a:extLst>
              </p:cNvPr>
              <p:cNvGrpSpPr/>
              <p:nvPr/>
            </p:nvGrpSpPr>
            <p:grpSpPr>
              <a:xfrm rot="5400000">
                <a:off x="899771" y="4787327"/>
                <a:ext cx="1294226" cy="216000"/>
                <a:chOff x="5031373" y="3321000"/>
                <a:chExt cx="1294226" cy="216000"/>
              </a:xfrm>
            </p:grpSpPr>
            <p:sp>
              <p:nvSpPr>
                <p:cNvPr id="17" name="矩形 16">
                  <a:extLst>
                    <a:ext uri="{FF2B5EF4-FFF2-40B4-BE49-F238E27FC236}">
                      <a16:creationId xmlns:a16="http://schemas.microsoft.com/office/drawing/2014/main" id="{76200B9C-EB41-3EF0-5491-7BD559346AF4}"/>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8" name="矩形 17">
                  <a:extLst>
                    <a:ext uri="{FF2B5EF4-FFF2-40B4-BE49-F238E27FC236}">
                      <a16:creationId xmlns:a16="http://schemas.microsoft.com/office/drawing/2014/main" id="{34BCBE74-F80B-B7C8-F5FF-DAEC900C01D9}"/>
                    </a:ext>
                  </a:extLst>
                </p:cNvPr>
                <p:cNvSpPr/>
                <p:nvPr/>
              </p:nvSpPr>
              <p:spPr>
                <a:xfrm>
                  <a:off x="5247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 name="矩形 18">
                  <a:extLst>
                    <a:ext uri="{FF2B5EF4-FFF2-40B4-BE49-F238E27FC236}">
                      <a16:creationId xmlns:a16="http://schemas.microsoft.com/office/drawing/2014/main" id="{28072639-B94C-4D2E-B896-24970A387DEE}"/>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 name="矩形 19">
                  <a:extLst>
                    <a:ext uri="{FF2B5EF4-FFF2-40B4-BE49-F238E27FC236}">
                      <a16:creationId xmlns:a16="http://schemas.microsoft.com/office/drawing/2014/main" id="{4D3D3305-180A-EE34-5CB5-5E78A178756A}"/>
                    </a:ext>
                  </a:extLst>
                </p:cNvPr>
                <p:cNvSpPr/>
                <p:nvPr/>
              </p:nvSpPr>
              <p:spPr>
                <a:xfrm>
                  <a:off x="5679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 name="矩形 20">
                  <a:extLst>
                    <a:ext uri="{FF2B5EF4-FFF2-40B4-BE49-F238E27FC236}">
                      <a16:creationId xmlns:a16="http://schemas.microsoft.com/office/drawing/2014/main" id="{F56AE61E-6586-E98F-5815-DDD155A13C4F}"/>
                    </a:ext>
                  </a:extLst>
                </p:cNvPr>
                <p:cNvSpPr/>
                <p:nvPr/>
              </p:nvSpPr>
              <p:spPr>
                <a:xfrm>
                  <a:off x="5893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 name="矩形 21">
                  <a:extLst>
                    <a:ext uri="{FF2B5EF4-FFF2-40B4-BE49-F238E27FC236}">
                      <a16:creationId xmlns:a16="http://schemas.microsoft.com/office/drawing/2014/main" id="{4AE6E627-908F-463A-A4A9-9242927169D4}"/>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10" name="组合 9">
                <a:extLst>
                  <a:ext uri="{FF2B5EF4-FFF2-40B4-BE49-F238E27FC236}">
                    <a16:creationId xmlns:a16="http://schemas.microsoft.com/office/drawing/2014/main" id="{7A0D0A79-C6C7-9F76-103A-243073C6AFF4}"/>
                  </a:ext>
                </a:extLst>
              </p:cNvPr>
              <p:cNvGrpSpPr/>
              <p:nvPr/>
            </p:nvGrpSpPr>
            <p:grpSpPr>
              <a:xfrm rot="5400000">
                <a:off x="1115771" y="4787368"/>
                <a:ext cx="1294226" cy="216000"/>
                <a:chOff x="5031373" y="3321000"/>
                <a:chExt cx="1294226" cy="216000"/>
              </a:xfrm>
            </p:grpSpPr>
            <p:sp>
              <p:nvSpPr>
                <p:cNvPr id="11" name="矩形 10">
                  <a:extLst>
                    <a:ext uri="{FF2B5EF4-FFF2-40B4-BE49-F238E27FC236}">
                      <a16:creationId xmlns:a16="http://schemas.microsoft.com/office/drawing/2014/main" id="{164D0BA1-CFBC-BF36-5039-22BF782FFEA5}"/>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2" name="矩形 11">
                  <a:extLst>
                    <a:ext uri="{FF2B5EF4-FFF2-40B4-BE49-F238E27FC236}">
                      <a16:creationId xmlns:a16="http://schemas.microsoft.com/office/drawing/2014/main" id="{35C09AF6-23A6-C5D8-02F1-BF64E40435F3}"/>
                    </a:ext>
                  </a:extLst>
                </p:cNvPr>
                <p:cNvSpPr/>
                <p:nvPr/>
              </p:nvSpPr>
              <p:spPr>
                <a:xfrm>
                  <a:off x="5247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3" name="矩形 12">
                  <a:extLst>
                    <a:ext uri="{FF2B5EF4-FFF2-40B4-BE49-F238E27FC236}">
                      <a16:creationId xmlns:a16="http://schemas.microsoft.com/office/drawing/2014/main" id="{F5B973D5-50E9-16E7-69CC-86668777C1E7}"/>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4" name="矩形 13">
                  <a:extLst>
                    <a:ext uri="{FF2B5EF4-FFF2-40B4-BE49-F238E27FC236}">
                      <a16:creationId xmlns:a16="http://schemas.microsoft.com/office/drawing/2014/main" id="{FF2D5798-56EB-3E58-42EF-48C3479C7B09}"/>
                    </a:ext>
                  </a:extLst>
                </p:cNvPr>
                <p:cNvSpPr/>
                <p:nvPr/>
              </p:nvSpPr>
              <p:spPr>
                <a:xfrm>
                  <a:off x="5679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5" name="矩形 14">
                  <a:extLst>
                    <a:ext uri="{FF2B5EF4-FFF2-40B4-BE49-F238E27FC236}">
                      <a16:creationId xmlns:a16="http://schemas.microsoft.com/office/drawing/2014/main" id="{62DD51E4-EF8C-753D-F6A4-D09DD1F2AB8A}"/>
                    </a:ext>
                  </a:extLst>
                </p:cNvPr>
                <p:cNvSpPr/>
                <p:nvPr/>
              </p:nvSpPr>
              <p:spPr>
                <a:xfrm>
                  <a:off x="5893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6" name="矩形 15">
                  <a:extLst>
                    <a:ext uri="{FF2B5EF4-FFF2-40B4-BE49-F238E27FC236}">
                      <a16:creationId xmlns:a16="http://schemas.microsoft.com/office/drawing/2014/main" id="{BC5B25E8-B444-3244-0A3A-1AFBB47122D0}"/>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BB43EB06-CBB6-9557-939A-6388E4D7A387}"/>
                    </a:ext>
                  </a:extLst>
                </p:cNvPr>
                <p:cNvSpPr txBox="1"/>
                <p:nvPr/>
              </p:nvSpPr>
              <p:spPr>
                <a:xfrm>
                  <a:off x="1283614" y="2945511"/>
                  <a:ext cx="334451" cy="2780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𝑢</m:t>
                            </m:r>
                          </m:sup>
                        </m:sSubSup>
                      </m:oMath>
                    </m:oMathPara>
                  </a14:m>
                  <a:endParaRPr lang="zh-CN" altLang="en-US" dirty="0">
                    <a:latin typeface="Calibri" panose="020F0502020204030204" pitchFamily="34" charset="0"/>
                    <a:cs typeface="Calibri" panose="020F0502020204030204" pitchFamily="34" charset="0"/>
                  </a:endParaRPr>
                </a:p>
              </p:txBody>
            </p:sp>
          </mc:Choice>
          <mc:Fallback xmlns="">
            <p:sp>
              <p:nvSpPr>
                <p:cNvPr id="29" name="文本框 28">
                  <a:extLst>
                    <a:ext uri="{FF2B5EF4-FFF2-40B4-BE49-F238E27FC236}">
                      <a16:creationId xmlns:a16="http://schemas.microsoft.com/office/drawing/2014/main" id="{BB43EB06-CBB6-9557-939A-6388E4D7A387}"/>
                    </a:ext>
                  </a:extLst>
                </p:cNvPr>
                <p:cNvSpPr txBox="1">
                  <a:spLocks noRot="1" noChangeAspect="1" noMove="1" noResize="1" noEditPoints="1" noAdjustHandles="1" noChangeArrowheads="1" noChangeShapeType="1" noTextEdit="1"/>
                </p:cNvSpPr>
                <p:nvPr/>
              </p:nvSpPr>
              <p:spPr>
                <a:xfrm>
                  <a:off x="1283614" y="2945511"/>
                  <a:ext cx="334451" cy="278025"/>
                </a:xfrm>
                <a:prstGeom prst="rect">
                  <a:avLst/>
                </a:prstGeom>
                <a:blipFill>
                  <a:blip r:embed="rId3"/>
                  <a:stretch>
                    <a:fillRect l="-16364" r="-3636" b="-19565"/>
                  </a:stretch>
                </a:blipFill>
              </p:spPr>
              <p:txBody>
                <a:bodyPr/>
                <a:lstStyle/>
                <a:p>
                  <a:r>
                    <a:rPr lang="zh-CN" altLang="en-US">
                      <a:noFill/>
                    </a:rPr>
                    <a:t> </a:t>
                  </a:r>
                </a:p>
              </p:txBody>
            </p:sp>
          </mc:Fallback>
        </mc:AlternateContent>
        <p:cxnSp>
          <p:nvCxnSpPr>
            <p:cNvPr id="30" name="直接箭头连接符 29">
              <a:extLst>
                <a:ext uri="{FF2B5EF4-FFF2-40B4-BE49-F238E27FC236}">
                  <a16:creationId xmlns:a16="http://schemas.microsoft.com/office/drawing/2014/main" id="{0AEBBBCF-4461-A13B-4F00-60E6562E3B22}"/>
                </a:ext>
              </a:extLst>
            </p:cNvPr>
            <p:cNvCxnSpPr>
              <a:cxnSpLocks/>
            </p:cNvCxnSpPr>
            <p:nvPr/>
          </p:nvCxnSpPr>
          <p:spPr>
            <a:xfrm>
              <a:off x="1824362" y="4041019"/>
              <a:ext cx="30871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2F1AEFA8-BB90-741F-92FC-558F1FFCFA60}"/>
                </a:ext>
              </a:extLst>
            </p:cNvPr>
            <p:cNvGrpSpPr/>
            <p:nvPr/>
          </p:nvGrpSpPr>
          <p:grpSpPr>
            <a:xfrm>
              <a:off x="2846313" y="3393844"/>
              <a:ext cx="648000" cy="1294267"/>
              <a:chOff x="1222884" y="4248214"/>
              <a:chExt cx="648000" cy="1294267"/>
            </a:xfrm>
          </p:grpSpPr>
          <p:grpSp>
            <p:nvGrpSpPr>
              <p:cNvPr id="32" name="组合 31">
                <a:extLst>
                  <a:ext uri="{FF2B5EF4-FFF2-40B4-BE49-F238E27FC236}">
                    <a16:creationId xmlns:a16="http://schemas.microsoft.com/office/drawing/2014/main" id="{799182C7-C187-4ADC-6F20-002D954C1086}"/>
                  </a:ext>
                </a:extLst>
              </p:cNvPr>
              <p:cNvGrpSpPr/>
              <p:nvPr/>
            </p:nvGrpSpPr>
            <p:grpSpPr>
              <a:xfrm rot="5400000">
                <a:off x="683771" y="4787327"/>
                <a:ext cx="1294226" cy="216000"/>
                <a:chOff x="5031373" y="3321000"/>
                <a:chExt cx="1294226" cy="216000"/>
              </a:xfrm>
            </p:grpSpPr>
            <p:sp>
              <p:nvSpPr>
                <p:cNvPr id="47" name="矩形 46">
                  <a:extLst>
                    <a:ext uri="{FF2B5EF4-FFF2-40B4-BE49-F238E27FC236}">
                      <a16:creationId xmlns:a16="http://schemas.microsoft.com/office/drawing/2014/main" id="{DE547A1D-26B9-9CD3-7C88-F82C04BD85A9}"/>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8" name="矩形 47">
                  <a:extLst>
                    <a:ext uri="{FF2B5EF4-FFF2-40B4-BE49-F238E27FC236}">
                      <a16:creationId xmlns:a16="http://schemas.microsoft.com/office/drawing/2014/main" id="{36C566D0-5C47-BEF0-C466-80DD813D4BF7}"/>
                    </a:ext>
                  </a:extLst>
                </p:cNvPr>
                <p:cNvSpPr/>
                <p:nvPr/>
              </p:nvSpPr>
              <p:spPr>
                <a:xfrm>
                  <a:off x="5247373"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9" name="矩形 48">
                  <a:extLst>
                    <a:ext uri="{FF2B5EF4-FFF2-40B4-BE49-F238E27FC236}">
                      <a16:creationId xmlns:a16="http://schemas.microsoft.com/office/drawing/2014/main" id="{E575EC05-E9EB-8835-31B9-1024985A52DD}"/>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0" name="矩形 49">
                  <a:extLst>
                    <a:ext uri="{FF2B5EF4-FFF2-40B4-BE49-F238E27FC236}">
                      <a16:creationId xmlns:a16="http://schemas.microsoft.com/office/drawing/2014/main" id="{2865D865-6DA1-D413-8E5F-3AA205DC483E}"/>
                    </a:ext>
                  </a:extLst>
                </p:cNvPr>
                <p:cNvSpPr/>
                <p:nvPr/>
              </p:nvSpPr>
              <p:spPr>
                <a:xfrm>
                  <a:off x="5679373"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1" name="矩形 50">
                  <a:extLst>
                    <a:ext uri="{FF2B5EF4-FFF2-40B4-BE49-F238E27FC236}">
                      <a16:creationId xmlns:a16="http://schemas.microsoft.com/office/drawing/2014/main" id="{75113DAB-AF92-D463-66F3-A5B18F39B9F4}"/>
                    </a:ext>
                  </a:extLst>
                </p:cNvPr>
                <p:cNvSpPr/>
                <p:nvPr/>
              </p:nvSpPr>
              <p:spPr>
                <a:xfrm>
                  <a:off x="5893599"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50" name="矩形 149">
                  <a:extLst>
                    <a:ext uri="{FF2B5EF4-FFF2-40B4-BE49-F238E27FC236}">
                      <a16:creationId xmlns:a16="http://schemas.microsoft.com/office/drawing/2014/main" id="{7649C274-15C7-6ABF-946D-F2C1D39E395C}"/>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33" name="组合 32">
                <a:extLst>
                  <a:ext uri="{FF2B5EF4-FFF2-40B4-BE49-F238E27FC236}">
                    <a16:creationId xmlns:a16="http://schemas.microsoft.com/office/drawing/2014/main" id="{F3E2ECBC-C025-A1A7-21E1-C7675607AA1E}"/>
                  </a:ext>
                </a:extLst>
              </p:cNvPr>
              <p:cNvGrpSpPr/>
              <p:nvPr/>
            </p:nvGrpSpPr>
            <p:grpSpPr>
              <a:xfrm rot="5400000">
                <a:off x="899771" y="4787327"/>
                <a:ext cx="1294226" cy="216000"/>
                <a:chOff x="5031373" y="3321000"/>
                <a:chExt cx="1294226" cy="216000"/>
              </a:xfrm>
            </p:grpSpPr>
            <p:sp>
              <p:nvSpPr>
                <p:cNvPr id="41" name="矩形 40">
                  <a:extLst>
                    <a:ext uri="{FF2B5EF4-FFF2-40B4-BE49-F238E27FC236}">
                      <a16:creationId xmlns:a16="http://schemas.microsoft.com/office/drawing/2014/main" id="{F80CF272-1761-41A6-6AC9-825048D9D23A}"/>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2" name="矩形 41">
                  <a:extLst>
                    <a:ext uri="{FF2B5EF4-FFF2-40B4-BE49-F238E27FC236}">
                      <a16:creationId xmlns:a16="http://schemas.microsoft.com/office/drawing/2014/main" id="{53F7ADD8-4CED-AB44-1F81-B706632B83F7}"/>
                    </a:ext>
                  </a:extLst>
                </p:cNvPr>
                <p:cNvSpPr/>
                <p:nvPr/>
              </p:nvSpPr>
              <p:spPr>
                <a:xfrm>
                  <a:off x="5247373"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3" name="矩形 42">
                  <a:extLst>
                    <a:ext uri="{FF2B5EF4-FFF2-40B4-BE49-F238E27FC236}">
                      <a16:creationId xmlns:a16="http://schemas.microsoft.com/office/drawing/2014/main" id="{335D011F-FCF5-1AD6-2BA7-4D992C18567B}"/>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4" name="矩形 43">
                  <a:extLst>
                    <a:ext uri="{FF2B5EF4-FFF2-40B4-BE49-F238E27FC236}">
                      <a16:creationId xmlns:a16="http://schemas.microsoft.com/office/drawing/2014/main" id="{BA03C86B-52C3-7EDD-1B72-436C747E7BFD}"/>
                    </a:ext>
                  </a:extLst>
                </p:cNvPr>
                <p:cNvSpPr/>
                <p:nvPr/>
              </p:nvSpPr>
              <p:spPr>
                <a:xfrm>
                  <a:off x="5679373"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5" name="矩形 44">
                  <a:extLst>
                    <a:ext uri="{FF2B5EF4-FFF2-40B4-BE49-F238E27FC236}">
                      <a16:creationId xmlns:a16="http://schemas.microsoft.com/office/drawing/2014/main" id="{0B9C4203-6138-3E24-65C2-02E83AC8F501}"/>
                    </a:ext>
                  </a:extLst>
                </p:cNvPr>
                <p:cNvSpPr/>
                <p:nvPr/>
              </p:nvSpPr>
              <p:spPr>
                <a:xfrm>
                  <a:off x="5893599"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6" name="矩形 45">
                  <a:extLst>
                    <a:ext uri="{FF2B5EF4-FFF2-40B4-BE49-F238E27FC236}">
                      <a16:creationId xmlns:a16="http://schemas.microsoft.com/office/drawing/2014/main" id="{2B8D6E69-ADD1-BFA4-8318-64D30D7911F8}"/>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34" name="组合 33">
                <a:extLst>
                  <a:ext uri="{FF2B5EF4-FFF2-40B4-BE49-F238E27FC236}">
                    <a16:creationId xmlns:a16="http://schemas.microsoft.com/office/drawing/2014/main" id="{32341524-03DE-F84B-7705-AC13E4EEDCC5}"/>
                  </a:ext>
                </a:extLst>
              </p:cNvPr>
              <p:cNvGrpSpPr/>
              <p:nvPr/>
            </p:nvGrpSpPr>
            <p:grpSpPr>
              <a:xfrm rot="5400000">
                <a:off x="1115771" y="4787368"/>
                <a:ext cx="1294226" cy="216000"/>
                <a:chOff x="5031373" y="3321000"/>
                <a:chExt cx="1294226" cy="216000"/>
              </a:xfrm>
            </p:grpSpPr>
            <p:sp>
              <p:nvSpPr>
                <p:cNvPr id="35" name="矩形 34">
                  <a:extLst>
                    <a:ext uri="{FF2B5EF4-FFF2-40B4-BE49-F238E27FC236}">
                      <a16:creationId xmlns:a16="http://schemas.microsoft.com/office/drawing/2014/main" id="{48BF924D-BA4D-FB30-77E6-B00EFAF77B48}"/>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6" name="矩形 35">
                  <a:extLst>
                    <a:ext uri="{FF2B5EF4-FFF2-40B4-BE49-F238E27FC236}">
                      <a16:creationId xmlns:a16="http://schemas.microsoft.com/office/drawing/2014/main" id="{5BEE026C-B422-4323-006F-08F8FC2F96FF}"/>
                    </a:ext>
                  </a:extLst>
                </p:cNvPr>
                <p:cNvSpPr/>
                <p:nvPr/>
              </p:nvSpPr>
              <p:spPr>
                <a:xfrm>
                  <a:off x="5247373"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7" name="矩形 36">
                  <a:extLst>
                    <a:ext uri="{FF2B5EF4-FFF2-40B4-BE49-F238E27FC236}">
                      <a16:creationId xmlns:a16="http://schemas.microsoft.com/office/drawing/2014/main" id="{A5F05FBA-D553-98D8-5142-30C09A626CD9}"/>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8" name="矩形 37">
                  <a:extLst>
                    <a:ext uri="{FF2B5EF4-FFF2-40B4-BE49-F238E27FC236}">
                      <a16:creationId xmlns:a16="http://schemas.microsoft.com/office/drawing/2014/main" id="{3C36420E-FFD3-50D3-2A0B-EC5D64A81FAE}"/>
                    </a:ext>
                  </a:extLst>
                </p:cNvPr>
                <p:cNvSpPr/>
                <p:nvPr/>
              </p:nvSpPr>
              <p:spPr>
                <a:xfrm>
                  <a:off x="5679373"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9" name="矩形 38">
                  <a:extLst>
                    <a:ext uri="{FF2B5EF4-FFF2-40B4-BE49-F238E27FC236}">
                      <a16:creationId xmlns:a16="http://schemas.microsoft.com/office/drawing/2014/main" id="{E426F6A3-C9C5-A91B-C3BA-84D1C71C5953}"/>
                    </a:ext>
                  </a:extLst>
                </p:cNvPr>
                <p:cNvSpPr/>
                <p:nvPr/>
              </p:nvSpPr>
              <p:spPr>
                <a:xfrm>
                  <a:off x="5893599"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0" name="矩形 39">
                  <a:extLst>
                    <a:ext uri="{FF2B5EF4-FFF2-40B4-BE49-F238E27FC236}">
                      <a16:creationId xmlns:a16="http://schemas.microsoft.com/office/drawing/2014/main" id="{BE3534F9-3029-76A3-9ACB-67BA753E7C7C}"/>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151" name="组合 150">
              <a:extLst>
                <a:ext uri="{FF2B5EF4-FFF2-40B4-BE49-F238E27FC236}">
                  <a16:creationId xmlns:a16="http://schemas.microsoft.com/office/drawing/2014/main" id="{C7AA1C50-BC7D-AC42-7D82-9F5C72409CDD}"/>
                </a:ext>
              </a:extLst>
            </p:cNvPr>
            <p:cNvGrpSpPr/>
            <p:nvPr/>
          </p:nvGrpSpPr>
          <p:grpSpPr>
            <a:xfrm>
              <a:off x="2166278" y="3261239"/>
              <a:ext cx="369332" cy="1559560"/>
              <a:chOff x="2203291" y="4114679"/>
              <a:chExt cx="369332" cy="1559560"/>
            </a:xfrm>
          </p:grpSpPr>
          <p:sp>
            <p:nvSpPr>
              <p:cNvPr id="152" name="矩形: 圆角 151">
                <a:extLst>
                  <a:ext uri="{FF2B5EF4-FFF2-40B4-BE49-F238E27FC236}">
                    <a16:creationId xmlns:a16="http://schemas.microsoft.com/office/drawing/2014/main" id="{E4DDC56A-30D9-A0E1-5467-0A271A36611F}"/>
                  </a:ext>
                </a:extLst>
              </p:cNvPr>
              <p:cNvSpPr/>
              <p:nvPr/>
            </p:nvSpPr>
            <p:spPr>
              <a:xfrm>
                <a:off x="2203291" y="4312034"/>
                <a:ext cx="320040" cy="1172464"/>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3" name="文本框 152">
                <a:extLst>
                  <a:ext uri="{FF2B5EF4-FFF2-40B4-BE49-F238E27FC236}">
                    <a16:creationId xmlns:a16="http://schemas.microsoft.com/office/drawing/2014/main" id="{2767385D-E2E3-6CD0-9286-C2B3BF2681C0}"/>
                  </a:ext>
                </a:extLst>
              </p:cNvPr>
              <p:cNvSpPr txBox="1"/>
              <p:nvPr/>
            </p:nvSpPr>
            <p:spPr>
              <a:xfrm rot="5400000">
                <a:off x="1608177" y="4709793"/>
                <a:ext cx="1559560" cy="369332"/>
              </a:xfrm>
              <a:prstGeom prst="rect">
                <a:avLst/>
              </a:prstGeom>
              <a:noFill/>
            </p:spPr>
            <p:txBody>
              <a:bodyPr wrap="square">
                <a:spAutoFit/>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Masking</a:t>
                </a:r>
                <a:endParaRPr lang="zh-CN" altLang="en-US" dirty="0">
                  <a:latin typeface="Calibri" panose="020F0502020204030204" pitchFamily="34" charset="0"/>
                  <a:cs typeface="Calibri" panose="020F0502020204030204" pitchFamily="34" charset="0"/>
                </a:endParaRPr>
              </a:p>
            </p:txBody>
          </p:sp>
        </p:grpSp>
        <p:cxnSp>
          <p:nvCxnSpPr>
            <p:cNvPr id="154" name="直接箭头连接符 153">
              <a:extLst>
                <a:ext uri="{FF2B5EF4-FFF2-40B4-BE49-F238E27FC236}">
                  <a16:creationId xmlns:a16="http://schemas.microsoft.com/office/drawing/2014/main" id="{972A4109-3BD9-44FD-04C8-2EC19EDD8CC0}"/>
                </a:ext>
              </a:extLst>
            </p:cNvPr>
            <p:cNvCxnSpPr>
              <a:cxnSpLocks/>
            </p:cNvCxnSpPr>
            <p:nvPr/>
          </p:nvCxnSpPr>
          <p:spPr>
            <a:xfrm>
              <a:off x="2510162" y="4057952"/>
              <a:ext cx="30871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文本框 154">
              <a:extLst>
                <a:ext uri="{FF2B5EF4-FFF2-40B4-BE49-F238E27FC236}">
                  <a16:creationId xmlns:a16="http://schemas.microsoft.com/office/drawing/2014/main" id="{A0E59D07-E31A-C396-69A3-6949DCB91A0C}"/>
                </a:ext>
              </a:extLst>
            </p:cNvPr>
            <p:cNvSpPr txBox="1"/>
            <p:nvPr/>
          </p:nvSpPr>
          <p:spPr>
            <a:xfrm rot="5400000">
              <a:off x="3352713" y="3875109"/>
              <a:ext cx="1331779" cy="369332"/>
            </a:xfrm>
            <a:prstGeom prst="rect">
              <a:avLst/>
            </a:prstGeom>
            <a:solidFill>
              <a:schemeClr val="accent1">
                <a:lumMod val="20000"/>
                <a:lumOff val="80000"/>
              </a:schemeClr>
            </a:solidFill>
            <a:ln>
              <a:solidFill>
                <a:schemeClr val="accent1">
                  <a:lumMod val="60000"/>
                  <a:lumOff val="40000"/>
                </a:schemeClr>
              </a:solidFill>
              <a:prstDash val="dash"/>
            </a:ln>
          </p:spPr>
          <p:txBody>
            <a:bodyPr wrap="square" rtlCol="0">
              <a:spAutoFit/>
            </a:bodyPr>
            <a:lstStyle/>
            <a:p>
              <a:pPr algn="ctr"/>
              <a:r>
                <a:rPr lang="en-US" altLang="zh-CN" dirty="0">
                  <a:latin typeface="Arial" panose="020B0604020202020204" pitchFamily="34" charset="0"/>
                </a:rPr>
                <a:t>CaliFormer</a:t>
              </a:r>
              <a:endParaRPr lang="zh-CN" altLang="en-US" dirty="0">
                <a:latin typeface="Calibri" panose="020F0502020204030204" pitchFamily="34" charset="0"/>
                <a:cs typeface="Calibri" panose="020F0502020204030204" pitchFamily="34" charset="0"/>
              </a:endParaRPr>
            </a:p>
          </p:txBody>
        </p:sp>
        <p:cxnSp>
          <p:nvCxnSpPr>
            <p:cNvPr id="156" name="直接箭头连接符 155">
              <a:extLst>
                <a:ext uri="{FF2B5EF4-FFF2-40B4-BE49-F238E27FC236}">
                  <a16:creationId xmlns:a16="http://schemas.microsoft.com/office/drawing/2014/main" id="{27FAAED8-FC03-6A8F-EC0D-B5C5AE59ACCA}"/>
                </a:ext>
              </a:extLst>
            </p:cNvPr>
            <p:cNvCxnSpPr>
              <a:cxnSpLocks/>
            </p:cNvCxnSpPr>
            <p:nvPr/>
          </p:nvCxnSpPr>
          <p:spPr>
            <a:xfrm>
              <a:off x="3525221" y="4041019"/>
              <a:ext cx="30871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a:extLst>
                <a:ext uri="{FF2B5EF4-FFF2-40B4-BE49-F238E27FC236}">
                  <a16:creationId xmlns:a16="http://schemas.microsoft.com/office/drawing/2014/main" id="{EF7984AB-A29E-85D6-3531-05EA98FC1F86}"/>
                </a:ext>
              </a:extLst>
            </p:cNvPr>
            <p:cNvCxnSpPr>
              <a:cxnSpLocks/>
            </p:cNvCxnSpPr>
            <p:nvPr/>
          </p:nvCxnSpPr>
          <p:spPr>
            <a:xfrm>
              <a:off x="4203269" y="4057952"/>
              <a:ext cx="30871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文本框 157">
                  <a:extLst>
                    <a:ext uri="{FF2B5EF4-FFF2-40B4-BE49-F238E27FC236}">
                      <a16:creationId xmlns:a16="http://schemas.microsoft.com/office/drawing/2014/main" id="{0D9BCD3E-1CD9-D6FD-A302-D7C8CEE5123D}"/>
                    </a:ext>
                  </a:extLst>
                </p:cNvPr>
                <p:cNvSpPr txBox="1"/>
                <p:nvPr/>
              </p:nvSpPr>
              <p:spPr>
                <a:xfrm>
                  <a:off x="4112171" y="3688620"/>
                  <a:ext cx="4394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oMath>
                    </m:oMathPara>
                  </a14:m>
                  <a:endParaRPr lang="zh-CN" altLang="en-US" dirty="0"/>
                </a:p>
              </p:txBody>
            </p:sp>
          </mc:Choice>
          <mc:Fallback xmlns="">
            <p:sp>
              <p:nvSpPr>
                <p:cNvPr id="158" name="文本框 157">
                  <a:extLst>
                    <a:ext uri="{FF2B5EF4-FFF2-40B4-BE49-F238E27FC236}">
                      <a16:creationId xmlns:a16="http://schemas.microsoft.com/office/drawing/2014/main" id="{0D9BCD3E-1CD9-D6FD-A302-D7C8CEE5123D}"/>
                    </a:ext>
                  </a:extLst>
                </p:cNvPr>
                <p:cNvSpPr txBox="1">
                  <a:spLocks noRot="1" noChangeAspect="1" noMove="1" noResize="1" noEditPoints="1" noAdjustHandles="1" noChangeArrowheads="1" noChangeShapeType="1" noTextEdit="1"/>
                </p:cNvSpPr>
                <p:nvPr/>
              </p:nvSpPr>
              <p:spPr>
                <a:xfrm>
                  <a:off x="4112171" y="3688620"/>
                  <a:ext cx="439435" cy="369332"/>
                </a:xfrm>
                <a:prstGeom prst="rect">
                  <a:avLst/>
                </a:prstGeom>
                <a:blipFill>
                  <a:blip r:embed="rId4"/>
                  <a:stretch>
                    <a:fillRect/>
                  </a:stretch>
                </a:blipFill>
              </p:spPr>
              <p:txBody>
                <a:bodyPr/>
                <a:lstStyle/>
                <a:p>
                  <a:r>
                    <a:rPr lang="zh-CN" altLang="en-US">
                      <a:noFill/>
                    </a:rPr>
                    <a:t> </a:t>
                  </a:r>
                </a:p>
              </p:txBody>
            </p:sp>
          </mc:Fallback>
        </mc:AlternateContent>
        <p:sp>
          <p:nvSpPr>
            <p:cNvPr id="159" name="矩形: 圆角 158">
              <a:extLst>
                <a:ext uri="{FF2B5EF4-FFF2-40B4-BE49-F238E27FC236}">
                  <a16:creationId xmlns:a16="http://schemas.microsoft.com/office/drawing/2014/main" id="{2B5E8A46-1212-D280-A280-2E1528C37CC7}"/>
                </a:ext>
              </a:extLst>
            </p:cNvPr>
            <p:cNvSpPr/>
            <p:nvPr/>
          </p:nvSpPr>
          <p:spPr>
            <a:xfrm>
              <a:off x="4511984" y="3471720"/>
              <a:ext cx="320040" cy="1172464"/>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圆角 159">
              <a:extLst>
                <a:ext uri="{FF2B5EF4-FFF2-40B4-BE49-F238E27FC236}">
                  <a16:creationId xmlns:a16="http://schemas.microsoft.com/office/drawing/2014/main" id="{05B101AE-EB1B-F0A9-64E7-032B8AFBABC4}"/>
                </a:ext>
              </a:extLst>
            </p:cNvPr>
            <p:cNvSpPr/>
            <p:nvPr/>
          </p:nvSpPr>
          <p:spPr>
            <a:xfrm>
              <a:off x="5124393" y="3476800"/>
              <a:ext cx="320040" cy="1172464"/>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箭头连接符 160">
              <a:extLst>
                <a:ext uri="{FF2B5EF4-FFF2-40B4-BE49-F238E27FC236}">
                  <a16:creationId xmlns:a16="http://schemas.microsoft.com/office/drawing/2014/main" id="{922FFC99-1EAE-D73F-A2BC-79089FE5858C}"/>
                </a:ext>
              </a:extLst>
            </p:cNvPr>
            <p:cNvCxnSpPr>
              <a:cxnSpLocks/>
            </p:cNvCxnSpPr>
            <p:nvPr/>
          </p:nvCxnSpPr>
          <p:spPr>
            <a:xfrm>
              <a:off x="4832024" y="4060371"/>
              <a:ext cx="30871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文本框 161">
                  <a:extLst>
                    <a:ext uri="{FF2B5EF4-FFF2-40B4-BE49-F238E27FC236}">
                      <a16:creationId xmlns:a16="http://schemas.microsoft.com/office/drawing/2014/main" id="{12806E5B-E81C-C681-D489-BD553EB8BB52}"/>
                    </a:ext>
                  </a:extLst>
                </p:cNvPr>
                <p:cNvSpPr txBox="1"/>
                <p:nvPr/>
              </p:nvSpPr>
              <p:spPr>
                <a:xfrm>
                  <a:off x="4370372" y="3859324"/>
                  <a:ext cx="6045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h</m:t>
                        </m:r>
                      </m:oMath>
                    </m:oMathPara>
                  </a14:m>
                  <a:endParaRPr lang="zh-CN" altLang="en-US" dirty="0"/>
                </a:p>
              </p:txBody>
            </p:sp>
          </mc:Choice>
          <mc:Fallback xmlns="">
            <p:sp>
              <p:nvSpPr>
                <p:cNvPr id="162" name="文本框 161">
                  <a:extLst>
                    <a:ext uri="{FF2B5EF4-FFF2-40B4-BE49-F238E27FC236}">
                      <a16:creationId xmlns:a16="http://schemas.microsoft.com/office/drawing/2014/main" id="{12806E5B-E81C-C681-D489-BD553EB8BB52}"/>
                    </a:ext>
                  </a:extLst>
                </p:cNvPr>
                <p:cNvSpPr txBox="1">
                  <a:spLocks noRot="1" noChangeAspect="1" noMove="1" noResize="1" noEditPoints="1" noAdjustHandles="1" noChangeArrowheads="1" noChangeShapeType="1" noTextEdit="1"/>
                </p:cNvSpPr>
                <p:nvPr/>
              </p:nvSpPr>
              <p:spPr>
                <a:xfrm>
                  <a:off x="4370372" y="3859324"/>
                  <a:ext cx="604520"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3" name="文本框 162">
                  <a:extLst>
                    <a:ext uri="{FF2B5EF4-FFF2-40B4-BE49-F238E27FC236}">
                      <a16:creationId xmlns:a16="http://schemas.microsoft.com/office/drawing/2014/main" id="{35C5B375-F405-0B6D-7033-86A371E68F36}"/>
                    </a:ext>
                  </a:extLst>
                </p:cNvPr>
                <p:cNvSpPr txBox="1"/>
                <p:nvPr/>
              </p:nvSpPr>
              <p:spPr>
                <a:xfrm>
                  <a:off x="4997814" y="3848291"/>
                  <a:ext cx="6045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𝑑</m:t>
                        </m:r>
                      </m:oMath>
                    </m:oMathPara>
                  </a14:m>
                  <a:endParaRPr lang="zh-CN" altLang="en-US" dirty="0"/>
                </a:p>
              </p:txBody>
            </p:sp>
          </mc:Choice>
          <mc:Fallback xmlns="">
            <p:sp>
              <p:nvSpPr>
                <p:cNvPr id="163" name="文本框 162">
                  <a:extLst>
                    <a:ext uri="{FF2B5EF4-FFF2-40B4-BE49-F238E27FC236}">
                      <a16:creationId xmlns:a16="http://schemas.microsoft.com/office/drawing/2014/main" id="{35C5B375-F405-0B6D-7033-86A371E68F36}"/>
                    </a:ext>
                  </a:extLst>
                </p:cNvPr>
                <p:cNvSpPr txBox="1">
                  <a:spLocks noRot="1" noChangeAspect="1" noMove="1" noResize="1" noEditPoints="1" noAdjustHandles="1" noChangeArrowheads="1" noChangeShapeType="1" noTextEdit="1"/>
                </p:cNvSpPr>
                <p:nvPr/>
              </p:nvSpPr>
              <p:spPr>
                <a:xfrm>
                  <a:off x="4997814" y="3848291"/>
                  <a:ext cx="604520" cy="369332"/>
                </a:xfrm>
                <a:prstGeom prst="rect">
                  <a:avLst/>
                </a:prstGeom>
                <a:blipFill>
                  <a:blip r:embed="rId6"/>
                  <a:stretch>
                    <a:fillRect/>
                  </a:stretch>
                </a:blipFill>
              </p:spPr>
              <p:txBody>
                <a:bodyPr/>
                <a:lstStyle/>
                <a:p>
                  <a:r>
                    <a:rPr lang="zh-CN" altLang="en-US">
                      <a:noFill/>
                    </a:rPr>
                    <a:t> </a:t>
                  </a:r>
                </a:p>
              </p:txBody>
            </p:sp>
          </mc:Fallback>
        </mc:AlternateContent>
        <p:cxnSp>
          <p:nvCxnSpPr>
            <p:cNvPr id="164" name="直接箭头连接符 163">
              <a:extLst>
                <a:ext uri="{FF2B5EF4-FFF2-40B4-BE49-F238E27FC236}">
                  <a16:creationId xmlns:a16="http://schemas.microsoft.com/office/drawing/2014/main" id="{7CCDFFBF-FBCF-206A-B98A-F43D374C69FE}"/>
                </a:ext>
              </a:extLst>
            </p:cNvPr>
            <p:cNvCxnSpPr>
              <a:cxnSpLocks/>
            </p:cNvCxnSpPr>
            <p:nvPr/>
          </p:nvCxnSpPr>
          <p:spPr>
            <a:xfrm>
              <a:off x="5447976" y="4080191"/>
              <a:ext cx="30871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5" name="组合 164">
              <a:extLst>
                <a:ext uri="{FF2B5EF4-FFF2-40B4-BE49-F238E27FC236}">
                  <a16:creationId xmlns:a16="http://schemas.microsoft.com/office/drawing/2014/main" id="{18F287CD-C8F5-D331-231D-AEBC71EAF3D5}"/>
                </a:ext>
              </a:extLst>
            </p:cNvPr>
            <p:cNvGrpSpPr/>
            <p:nvPr/>
          </p:nvGrpSpPr>
          <p:grpSpPr>
            <a:xfrm>
              <a:off x="6476955" y="3390240"/>
              <a:ext cx="648000" cy="1294267"/>
              <a:chOff x="5772000" y="4261108"/>
              <a:chExt cx="648000" cy="1294267"/>
            </a:xfrm>
          </p:grpSpPr>
          <p:sp>
            <p:nvSpPr>
              <p:cNvPr id="166" name="矩形 165">
                <a:extLst>
                  <a:ext uri="{FF2B5EF4-FFF2-40B4-BE49-F238E27FC236}">
                    <a16:creationId xmlns:a16="http://schemas.microsoft.com/office/drawing/2014/main" id="{7CD26F39-D7F9-EDD8-AA28-43839BBB23AE}"/>
                  </a:ext>
                </a:extLst>
              </p:cNvPr>
              <p:cNvSpPr/>
              <p:nvPr/>
            </p:nvSpPr>
            <p:spPr>
              <a:xfrm rot="5400000">
                <a:off x="5772000" y="4261108"/>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67" name="矩形 166">
                <a:extLst>
                  <a:ext uri="{FF2B5EF4-FFF2-40B4-BE49-F238E27FC236}">
                    <a16:creationId xmlns:a16="http://schemas.microsoft.com/office/drawing/2014/main" id="{87B48FF8-8137-E159-BF64-24C3BF6458B7}"/>
                  </a:ext>
                </a:extLst>
              </p:cNvPr>
              <p:cNvSpPr/>
              <p:nvPr/>
            </p:nvSpPr>
            <p:spPr>
              <a:xfrm rot="5400000">
                <a:off x="5772000" y="4477108"/>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68" name="矩形 167">
                <a:extLst>
                  <a:ext uri="{FF2B5EF4-FFF2-40B4-BE49-F238E27FC236}">
                    <a16:creationId xmlns:a16="http://schemas.microsoft.com/office/drawing/2014/main" id="{94BB4330-29E8-C517-88D9-1925D5B72058}"/>
                  </a:ext>
                </a:extLst>
              </p:cNvPr>
              <p:cNvSpPr/>
              <p:nvPr/>
            </p:nvSpPr>
            <p:spPr>
              <a:xfrm rot="5400000">
                <a:off x="5772000" y="4693108"/>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69" name="矩形 168">
                <a:extLst>
                  <a:ext uri="{FF2B5EF4-FFF2-40B4-BE49-F238E27FC236}">
                    <a16:creationId xmlns:a16="http://schemas.microsoft.com/office/drawing/2014/main" id="{2CF80CDC-4441-9B0B-B804-FF8A4F6E1E92}"/>
                  </a:ext>
                </a:extLst>
              </p:cNvPr>
              <p:cNvSpPr/>
              <p:nvPr/>
            </p:nvSpPr>
            <p:spPr>
              <a:xfrm rot="5400000">
                <a:off x="5772000" y="4909108"/>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0" name="矩形 169">
                <a:extLst>
                  <a:ext uri="{FF2B5EF4-FFF2-40B4-BE49-F238E27FC236}">
                    <a16:creationId xmlns:a16="http://schemas.microsoft.com/office/drawing/2014/main" id="{021EAAD5-A669-841A-FA9A-2E4BDFBF7044}"/>
                  </a:ext>
                </a:extLst>
              </p:cNvPr>
              <p:cNvSpPr/>
              <p:nvPr/>
            </p:nvSpPr>
            <p:spPr>
              <a:xfrm rot="5400000">
                <a:off x="5772000" y="5123334"/>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1" name="矩形 170">
                <a:extLst>
                  <a:ext uri="{FF2B5EF4-FFF2-40B4-BE49-F238E27FC236}">
                    <a16:creationId xmlns:a16="http://schemas.microsoft.com/office/drawing/2014/main" id="{1F5D1A54-1175-BC6A-B160-345568380315}"/>
                  </a:ext>
                </a:extLst>
              </p:cNvPr>
              <p:cNvSpPr/>
              <p:nvPr/>
            </p:nvSpPr>
            <p:spPr>
              <a:xfrm rot="5400000">
                <a:off x="5772000" y="5339334"/>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2" name="矩形 171">
                <a:extLst>
                  <a:ext uri="{FF2B5EF4-FFF2-40B4-BE49-F238E27FC236}">
                    <a16:creationId xmlns:a16="http://schemas.microsoft.com/office/drawing/2014/main" id="{95851DE2-A7D9-ECE2-BAF6-1AFF7DA4FA76}"/>
                  </a:ext>
                </a:extLst>
              </p:cNvPr>
              <p:cNvSpPr/>
              <p:nvPr/>
            </p:nvSpPr>
            <p:spPr>
              <a:xfrm rot="5400000">
                <a:off x="5988000" y="4261108"/>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3" name="矩形 172">
                <a:extLst>
                  <a:ext uri="{FF2B5EF4-FFF2-40B4-BE49-F238E27FC236}">
                    <a16:creationId xmlns:a16="http://schemas.microsoft.com/office/drawing/2014/main" id="{EDC98076-1FA4-CBE7-458D-0511A2416AF4}"/>
                  </a:ext>
                </a:extLst>
              </p:cNvPr>
              <p:cNvSpPr/>
              <p:nvPr/>
            </p:nvSpPr>
            <p:spPr>
              <a:xfrm rot="5400000">
                <a:off x="5988000" y="4477108"/>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4" name="矩形 173">
                <a:extLst>
                  <a:ext uri="{FF2B5EF4-FFF2-40B4-BE49-F238E27FC236}">
                    <a16:creationId xmlns:a16="http://schemas.microsoft.com/office/drawing/2014/main" id="{B3EB4DEF-20D9-449F-7792-690D40896E80}"/>
                  </a:ext>
                </a:extLst>
              </p:cNvPr>
              <p:cNvSpPr/>
              <p:nvPr/>
            </p:nvSpPr>
            <p:spPr>
              <a:xfrm rot="5400000">
                <a:off x="5988000" y="4693108"/>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5" name="矩形 174">
                <a:extLst>
                  <a:ext uri="{FF2B5EF4-FFF2-40B4-BE49-F238E27FC236}">
                    <a16:creationId xmlns:a16="http://schemas.microsoft.com/office/drawing/2014/main" id="{57F91EDE-94EB-E17E-FFDB-5CD0BF7AA9E3}"/>
                  </a:ext>
                </a:extLst>
              </p:cNvPr>
              <p:cNvSpPr/>
              <p:nvPr/>
            </p:nvSpPr>
            <p:spPr>
              <a:xfrm rot="5400000">
                <a:off x="5988000" y="4909108"/>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6" name="矩形 175">
                <a:extLst>
                  <a:ext uri="{FF2B5EF4-FFF2-40B4-BE49-F238E27FC236}">
                    <a16:creationId xmlns:a16="http://schemas.microsoft.com/office/drawing/2014/main" id="{78BF76A2-0E60-C5E3-BCA7-1ED0C5BA7F5F}"/>
                  </a:ext>
                </a:extLst>
              </p:cNvPr>
              <p:cNvSpPr/>
              <p:nvPr/>
            </p:nvSpPr>
            <p:spPr>
              <a:xfrm rot="5400000">
                <a:off x="5988000" y="5123334"/>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7" name="矩形 176">
                <a:extLst>
                  <a:ext uri="{FF2B5EF4-FFF2-40B4-BE49-F238E27FC236}">
                    <a16:creationId xmlns:a16="http://schemas.microsoft.com/office/drawing/2014/main" id="{AD846E05-5ECB-06D4-3E8C-6BC690E68549}"/>
                  </a:ext>
                </a:extLst>
              </p:cNvPr>
              <p:cNvSpPr/>
              <p:nvPr/>
            </p:nvSpPr>
            <p:spPr>
              <a:xfrm rot="5400000">
                <a:off x="5988000" y="5339334"/>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8" name="矩形 177">
                <a:extLst>
                  <a:ext uri="{FF2B5EF4-FFF2-40B4-BE49-F238E27FC236}">
                    <a16:creationId xmlns:a16="http://schemas.microsoft.com/office/drawing/2014/main" id="{8DB947A1-7CAA-13DB-B4F4-C25DDC703D53}"/>
                  </a:ext>
                </a:extLst>
              </p:cNvPr>
              <p:cNvSpPr/>
              <p:nvPr/>
            </p:nvSpPr>
            <p:spPr>
              <a:xfrm rot="5400000">
                <a:off x="6204000" y="4261149"/>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9" name="矩形 178">
                <a:extLst>
                  <a:ext uri="{FF2B5EF4-FFF2-40B4-BE49-F238E27FC236}">
                    <a16:creationId xmlns:a16="http://schemas.microsoft.com/office/drawing/2014/main" id="{7D2D7DD0-16BC-6DF2-9236-798277CEB936}"/>
                  </a:ext>
                </a:extLst>
              </p:cNvPr>
              <p:cNvSpPr/>
              <p:nvPr/>
            </p:nvSpPr>
            <p:spPr>
              <a:xfrm rot="5400000">
                <a:off x="6204000" y="4477149"/>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80" name="矩形 179">
                <a:extLst>
                  <a:ext uri="{FF2B5EF4-FFF2-40B4-BE49-F238E27FC236}">
                    <a16:creationId xmlns:a16="http://schemas.microsoft.com/office/drawing/2014/main" id="{7FE9F813-316B-3D18-5E61-0DBAE92F48CD}"/>
                  </a:ext>
                </a:extLst>
              </p:cNvPr>
              <p:cNvSpPr/>
              <p:nvPr/>
            </p:nvSpPr>
            <p:spPr>
              <a:xfrm rot="5400000">
                <a:off x="6204000" y="4693149"/>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81" name="矩形 180">
                <a:extLst>
                  <a:ext uri="{FF2B5EF4-FFF2-40B4-BE49-F238E27FC236}">
                    <a16:creationId xmlns:a16="http://schemas.microsoft.com/office/drawing/2014/main" id="{A4CA3C82-C690-15AF-6187-A38C1137D970}"/>
                  </a:ext>
                </a:extLst>
              </p:cNvPr>
              <p:cNvSpPr/>
              <p:nvPr/>
            </p:nvSpPr>
            <p:spPr>
              <a:xfrm rot="5400000">
                <a:off x="6204000" y="4909149"/>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82" name="矩形 181">
                <a:extLst>
                  <a:ext uri="{FF2B5EF4-FFF2-40B4-BE49-F238E27FC236}">
                    <a16:creationId xmlns:a16="http://schemas.microsoft.com/office/drawing/2014/main" id="{126458AF-2EE3-C859-7B11-EBDAFD12D8CD}"/>
                  </a:ext>
                </a:extLst>
              </p:cNvPr>
              <p:cNvSpPr/>
              <p:nvPr/>
            </p:nvSpPr>
            <p:spPr>
              <a:xfrm rot="5400000">
                <a:off x="6204000" y="5123375"/>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83" name="矩形 182">
                <a:extLst>
                  <a:ext uri="{FF2B5EF4-FFF2-40B4-BE49-F238E27FC236}">
                    <a16:creationId xmlns:a16="http://schemas.microsoft.com/office/drawing/2014/main" id="{4EEF55C5-886B-C362-EE41-F9F5F658E81B}"/>
                  </a:ext>
                </a:extLst>
              </p:cNvPr>
              <p:cNvSpPr/>
              <p:nvPr/>
            </p:nvSpPr>
            <p:spPr>
              <a:xfrm rot="5400000">
                <a:off x="6204000" y="5339375"/>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624BDE0B-C793-3D8C-1589-84BB098203EF}"/>
                    </a:ext>
                  </a:extLst>
                </p:cNvPr>
                <p:cNvSpPr txBox="1"/>
                <p:nvPr/>
              </p:nvSpPr>
              <p:spPr>
                <a:xfrm>
                  <a:off x="6682504" y="2969428"/>
                  <a:ext cx="334451" cy="291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𝑋</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𝑢</m:t>
                            </m:r>
                          </m:sup>
                        </m:sSubSup>
                      </m:oMath>
                    </m:oMathPara>
                  </a14:m>
                  <a:endParaRPr lang="zh-CN" altLang="en-US" dirty="0">
                    <a:latin typeface="Calibri" panose="020F0502020204030204" pitchFamily="34" charset="0"/>
                    <a:cs typeface="Calibri" panose="020F0502020204030204" pitchFamily="34" charset="0"/>
                  </a:endParaRPr>
                </a:p>
              </p:txBody>
            </p:sp>
          </mc:Choice>
          <mc:Fallback xmlns="">
            <p:sp>
              <p:nvSpPr>
                <p:cNvPr id="184" name="文本框 183">
                  <a:extLst>
                    <a:ext uri="{FF2B5EF4-FFF2-40B4-BE49-F238E27FC236}">
                      <a16:creationId xmlns:a16="http://schemas.microsoft.com/office/drawing/2014/main" id="{624BDE0B-C793-3D8C-1589-84BB098203EF}"/>
                    </a:ext>
                  </a:extLst>
                </p:cNvPr>
                <p:cNvSpPr txBox="1">
                  <a:spLocks noRot="1" noChangeAspect="1" noMove="1" noResize="1" noEditPoints="1" noAdjustHandles="1" noChangeArrowheads="1" noChangeShapeType="1" noTextEdit="1"/>
                </p:cNvSpPr>
                <p:nvPr/>
              </p:nvSpPr>
              <p:spPr>
                <a:xfrm>
                  <a:off x="6682504" y="2969428"/>
                  <a:ext cx="334451" cy="291811"/>
                </a:xfrm>
                <a:prstGeom prst="rect">
                  <a:avLst/>
                </a:prstGeom>
                <a:blipFill>
                  <a:blip r:embed="rId7"/>
                  <a:stretch>
                    <a:fillRect l="-18182" t="-16667" r="-41818" b="-20833"/>
                  </a:stretch>
                </a:blipFill>
              </p:spPr>
              <p:txBody>
                <a:bodyPr/>
                <a:lstStyle/>
                <a:p>
                  <a:r>
                    <a:rPr lang="zh-CN" altLang="en-US">
                      <a:noFill/>
                    </a:rPr>
                    <a:t> </a:t>
                  </a:r>
                </a:p>
              </p:txBody>
            </p:sp>
          </mc:Fallback>
        </mc:AlternateContent>
        <p:sp>
          <p:nvSpPr>
            <p:cNvPr id="185" name="文本框 184">
              <a:extLst>
                <a:ext uri="{FF2B5EF4-FFF2-40B4-BE49-F238E27FC236}">
                  <a16:creationId xmlns:a16="http://schemas.microsoft.com/office/drawing/2014/main" id="{481D866C-EBA5-3EAB-825A-72EDB649E712}"/>
                </a:ext>
              </a:extLst>
            </p:cNvPr>
            <p:cNvSpPr txBox="1"/>
            <p:nvPr/>
          </p:nvSpPr>
          <p:spPr>
            <a:xfrm>
              <a:off x="4421826" y="2980649"/>
              <a:ext cx="1762760" cy="307777"/>
            </a:xfrm>
            <a:prstGeom prst="rect">
              <a:avLst/>
            </a:prstGeom>
            <a:solidFill>
              <a:schemeClr val="accent6">
                <a:lumMod val="40000"/>
                <a:lumOff val="60000"/>
              </a:schemeClr>
            </a:solidFill>
            <a:ln>
              <a:solidFill>
                <a:schemeClr val="accent6">
                  <a:lumMod val="60000"/>
                  <a:lumOff val="40000"/>
                </a:schemeClr>
              </a:solidFill>
              <a:prstDash val="dash"/>
            </a:ln>
          </p:spPr>
          <p:txBody>
            <a:bodyPr wrap="square" rtlCol="0">
              <a:spAutoFit/>
            </a:bodyPr>
            <a:lstStyle/>
            <a:p>
              <a:pPr algn="ctr"/>
              <a:r>
                <a:rPr lang="en-US" altLang="zh-CN" sz="1400" dirty="0">
                  <a:latin typeface="Arial" panose="020B0604020202020204" pitchFamily="34" charset="0"/>
                  <a:cs typeface="Calibri" panose="020F0502020204030204" pitchFamily="34" charset="0"/>
                </a:rPr>
                <a:t>Pre-train decoder</a:t>
              </a:r>
              <a:endParaRPr lang="zh-CN" altLang="en-US" sz="1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86" name="文本框 185">
                  <a:extLst>
                    <a:ext uri="{FF2B5EF4-FFF2-40B4-BE49-F238E27FC236}">
                      <a16:creationId xmlns:a16="http://schemas.microsoft.com/office/drawing/2014/main" id="{28959378-FCEF-B3E6-A708-7A30728261CB}"/>
                    </a:ext>
                  </a:extLst>
                </p:cNvPr>
                <p:cNvSpPr txBox="1"/>
                <p:nvPr/>
              </p:nvSpPr>
              <p:spPr>
                <a:xfrm>
                  <a:off x="4761807" y="3675347"/>
                  <a:ext cx="4394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oMath>
                    </m:oMathPara>
                  </a14:m>
                  <a:endParaRPr lang="zh-CN" altLang="en-US" dirty="0"/>
                </a:p>
              </p:txBody>
            </p:sp>
          </mc:Choice>
          <mc:Fallback xmlns="">
            <p:sp>
              <p:nvSpPr>
                <p:cNvPr id="186" name="文本框 185">
                  <a:extLst>
                    <a:ext uri="{FF2B5EF4-FFF2-40B4-BE49-F238E27FC236}">
                      <a16:creationId xmlns:a16="http://schemas.microsoft.com/office/drawing/2014/main" id="{28959378-FCEF-B3E6-A708-7A30728261CB}"/>
                    </a:ext>
                  </a:extLst>
                </p:cNvPr>
                <p:cNvSpPr txBox="1">
                  <a:spLocks noRot="1" noChangeAspect="1" noMove="1" noResize="1" noEditPoints="1" noAdjustHandles="1" noChangeArrowheads="1" noChangeShapeType="1" noTextEdit="1"/>
                </p:cNvSpPr>
                <p:nvPr/>
              </p:nvSpPr>
              <p:spPr>
                <a:xfrm>
                  <a:off x="4761807" y="3675347"/>
                  <a:ext cx="439435" cy="369332"/>
                </a:xfrm>
                <a:prstGeom prst="rect">
                  <a:avLst/>
                </a:prstGeom>
                <a:blipFill>
                  <a:blip r:embed="rId8"/>
                  <a:stretch>
                    <a:fillRect/>
                  </a:stretch>
                </a:blipFill>
              </p:spPr>
              <p:txBody>
                <a:bodyPr/>
                <a:lstStyle/>
                <a:p>
                  <a:r>
                    <a:rPr lang="zh-CN" altLang="en-US">
                      <a:noFill/>
                    </a:rPr>
                    <a:t> </a:t>
                  </a:r>
                </a:p>
              </p:txBody>
            </p:sp>
          </mc:Fallback>
        </mc:AlternateContent>
        <p:sp>
          <p:nvSpPr>
            <p:cNvPr id="187" name="矩形: 圆角 186">
              <a:extLst>
                <a:ext uri="{FF2B5EF4-FFF2-40B4-BE49-F238E27FC236}">
                  <a16:creationId xmlns:a16="http://schemas.microsoft.com/office/drawing/2014/main" id="{C29CCCB6-8006-9064-AA31-40A82AAB9B56}"/>
                </a:ext>
              </a:extLst>
            </p:cNvPr>
            <p:cNvSpPr/>
            <p:nvPr/>
          </p:nvSpPr>
          <p:spPr>
            <a:xfrm>
              <a:off x="5775960" y="3471719"/>
              <a:ext cx="320040" cy="1172464"/>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8" name="直接箭头连接符 187">
              <a:extLst>
                <a:ext uri="{FF2B5EF4-FFF2-40B4-BE49-F238E27FC236}">
                  <a16:creationId xmlns:a16="http://schemas.microsoft.com/office/drawing/2014/main" id="{C22F2CEC-0B2E-C56D-3818-A226265D2288}"/>
                </a:ext>
              </a:extLst>
            </p:cNvPr>
            <p:cNvCxnSpPr>
              <a:cxnSpLocks/>
            </p:cNvCxnSpPr>
            <p:nvPr/>
          </p:nvCxnSpPr>
          <p:spPr>
            <a:xfrm>
              <a:off x="6133786" y="4072450"/>
              <a:ext cx="30871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矩形: 圆角 188">
              <a:extLst>
                <a:ext uri="{FF2B5EF4-FFF2-40B4-BE49-F238E27FC236}">
                  <a16:creationId xmlns:a16="http://schemas.microsoft.com/office/drawing/2014/main" id="{1C3F3800-F2AC-88FB-70ED-35976591745A}"/>
                </a:ext>
              </a:extLst>
            </p:cNvPr>
            <p:cNvSpPr/>
            <p:nvPr/>
          </p:nvSpPr>
          <p:spPr>
            <a:xfrm rot="16200000">
              <a:off x="3070436" y="5996089"/>
              <a:ext cx="320040" cy="502697"/>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文本框 189">
              <a:extLst>
                <a:ext uri="{FF2B5EF4-FFF2-40B4-BE49-F238E27FC236}">
                  <a16:creationId xmlns:a16="http://schemas.microsoft.com/office/drawing/2014/main" id="{E5FE46FF-7AA1-8080-F0DD-56EDBBCE41C3}"/>
                </a:ext>
              </a:extLst>
            </p:cNvPr>
            <p:cNvSpPr txBox="1"/>
            <p:nvPr/>
          </p:nvSpPr>
          <p:spPr>
            <a:xfrm>
              <a:off x="3451103" y="6062771"/>
              <a:ext cx="706120" cy="36933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MLP</a:t>
              </a:r>
              <a:endParaRPr lang="zh-CN" altLang="en-US" dirty="0">
                <a:latin typeface="Calibri" panose="020F0502020204030204" pitchFamily="34" charset="0"/>
                <a:cs typeface="Calibri" panose="020F0502020204030204" pitchFamily="34" charset="0"/>
              </a:endParaRPr>
            </a:p>
          </p:txBody>
        </p:sp>
        <p:sp>
          <p:nvSpPr>
            <p:cNvPr id="191" name="矩形: 圆角 190">
              <a:extLst>
                <a:ext uri="{FF2B5EF4-FFF2-40B4-BE49-F238E27FC236}">
                  <a16:creationId xmlns:a16="http://schemas.microsoft.com/office/drawing/2014/main" id="{0E2EDDF5-266A-CBD7-99FC-7B248D38C035}"/>
                </a:ext>
              </a:extLst>
            </p:cNvPr>
            <p:cNvSpPr/>
            <p:nvPr/>
          </p:nvSpPr>
          <p:spPr>
            <a:xfrm rot="16200000">
              <a:off x="4179962" y="5996089"/>
              <a:ext cx="320040" cy="502697"/>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文本框 191">
              <a:extLst>
                <a:ext uri="{FF2B5EF4-FFF2-40B4-BE49-F238E27FC236}">
                  <a16:creationId xmlns:a16="http://schemas.microsoft.com/office/drawing/2014/main" id="{2D7ADC9B-B7B7-CD89-186D-B5F158293211}"/>
                </a:ext>
              </a:extLst>
            </p:cNvPr>
            <p:cNvSpPr txBox="1"/>
            <p:nvPr/>
          </p:nvSpPr>
          <p:spPr>
            <a:xfrm>
              <a:off x="4534034" y="6050917"/>
              <a:ext cx="1561966" cy="369332"/>
            </a:xfrm>
            <a:prstGeom prst="rect">
              <a:avLst/>
            </a:prstGeom>
            <a:noFill/>
          </p:spPr>
          <p:txBody>
            <a:bodyPr wrap="square" rtlCol="0">
              <a:spAutoFit/>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L</a:t>
              </a:r>
              <a:r>
                <a:rPr lang="en-US" altLang="zh-CN" b="0" i="0" dirty="0">
                  <a:effectLst/>
                  <a:latin typeface="Calibri" panose="020F0502020204030204" pitchFamily="34" charset="0"/>
                  <a:ea typeface="Calibri" panose="020F0502020204030204" pitchFamily="34" charset="0"/>
                  <a:cs typeface="Calibri" panose="020F0502020204030204" pitchFamily="34" charset="0"/>
                </a:rPr>
                <a:t>ayer norm</a:t>
              </a:r>
              <a:endParaRPr lang="zh-CN" altLang="en-US" dirty="0">
                <a:latin typeface="Calibri" panose="020F0502020204030204" pitchFamily="34" charset="0"/>
                <a:cs typeface="Calibri" panose="020F0502020204030204" pitchFamily="34" charset="0"/>
              </a:endParaRPr>
            </a:p>
          </p:txBody>
        </p:sp>
        <p:cxnSp>
          <p:nvCxnSpPr>
            <p:cNvPr id="193" name="直接箭头连接符 192">
              <a:extLst>
                <a:ext uri="{FF2B5EF4-FFF2-40B4-BE49-F238E27FC236}">
                  <a16:creationId xmlns:a16="http://schemas.microsoft.com/office/drawing/2014/main" id="{9D360C0C-4DD6-12E6-F90D-05E58EBA1143}"/>
                </a:ext>
              </a:extLst>
            </p:cNvPr>
            <p:cNvCxnSpPr>
              <a:cxnSpLocks/>
            </p:cNvCxnSpPr>
            <p:nvPr/>
          </p:nvCxnSpPr>
          <p:spPr>
            <a:xfrm>
              <a:off x="1459677" y="4688111"/>
              <a:ext cx="364685" cy="43558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接箭头连接符 193">
              <a:extLst>
                <a:ext uri="{FF2B5EF4-FFF2-40B4-BE49-F238E27FC236}">
                  <a16:creationId xmlns:a16="http://schemas.microsoft.com/office/drawing/2014/main" id="{958A651F-7365-3003-4DB0-DDE8BB6CC85B}"/>
                </a:ext>
              </a:extLst>
            </p:cNvPr>
            <p:cNvCxnSpPr>
              <a:cxnSpLocks/>
            </p:cNvCxnSpPr>
            <p:nvPr/>
          </p:nvCxnSpPr>
          <p:spPr>
            <a:xfrm flipH="1">
              <a:off x="2768782" y="4693150"/>
              <a:ext cx="406611" cy="430545"/>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5" name="文本框 194">
                  <a:extLst>
                    <a:ext uri="{FF2B5EF4-FFF2-40B4-BE49-F238E27FC236}">
                      <a16:creationId xmlns:a16="http://schemas.microsoft.com/office/drawing/2014/main" id="{C2D7ADDE-807A-AC47-1052-F4630F54BB29}"/>
                    </a:ext>
                  </a:extLst>
                </p:cNvPr>
                <p:cNvSpPr txBox="1"/>
                <p:nvPr/>
              </p:nvSpPr>
              <p:spPr>
                <a:xfrm>
                  <a:off x="1567352" y="4692326"/>
                  <a:ext cx="16154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0" i="1" dirty="0" smtClean="0">
                            <a:effectLst/>
                            <a:latin typeface="Cambria Math" panose="02040503050406030204" pitchFamily="18" charset="0"/>
                          </a:rPr>
                          <m:t>𝑀𝑎𝑠𝑘𝑒𝑑𝑃𝑜𝑠</m:t>
                        </m:r>
                        <m:r>
                          <a:rPr lang="en-US" altLang="zh-CN" sz="1400" b="0" i="1" dirty="0" smtClean="0">
                            <a:effectLst/>
                            <a:latin typeface="Cambria Math" panose="02040503050406030204" pitchFamily="18" charset="0"/>
                          </a:rPr>
                          <m:t>(·)</m:t>
                        </m:r>
                      </m:oMath>
                    </m:oMathPara>
                  </a14:m>
                  <a:endParaRPr lang="zh-CN" altLang="en-US" sz="1400" dirty="0"/>
                </a:p>
              </p:txBody>
            </p:sp>
          </mc:Choice>
          <mc:Fallback xmlns="">
            <p:sp>
              <p:nvSpPr>
                <p:cNvPr id="195" name="文本框 194">
                  <a:extLst>
                    <a:ext uri="{FF2B5EF4-FFF2-40B4-BE49-F238E27FC236}">
                      <a16:creationId xmlns:a16="http://schemas.microsoft.com/office/drawing/2014/main" id="{C2D7ADDE-807A-AC47-1052-F4630F54BB29}"/>
                    </a:ext>
                  </a:extLst>
                </p:cNvPr>
                <p:cNvSpPr txBox="1">
                  <a:spLocks noRot="1" noChangeAspect="1" noMove="1" noResize="1" noEditPoints="1" noAdjustHandles="1" noChangeArrowheads="1" noChangeShapeType="1" noTextEdit="1"/>
                </p:cNvSpPr>
                <p:nvPr/>
              </p:nvSpPr>
              <p:spPr>
                <a:xfrm>
                  <a:off x="1567352" y="4692326"/>
                  <a:ext cx="1615440" cy="307777"/>
                </a:xfrm>
                <a:prstGeom prst="rect">
                  <a:avLst/>
                </a:prstGeom>
                <a:blipFill>
                  <a:blip r:embed="rId9"/>
                  <a:stretch>
                    <a:fillRect b="-5882"/>
                  </a:stretch>
                </a:blipFill>
              </p:spPr>
              <p:txBody>
                <a:bodyPr/>
                <a:lstStyle/>
                <a:p>
                  <a:r>
                    <a:rPr lang="zh-CN" altLang="en-US">
                      <a:noFill/>
                    </a:rPr>
                    <a:t> </a:t>
                  </a:r>
                </a:p>
              </p:txBody>
            </p:sp>
          </mc:Fallback>
        </mc:AlternateContent>
        <p:grpSp>
          <p:nvGrpSpPr>
            <p:cNvPr id="196" name="组合 195">
              <a:extLst>
                <a:ext uri="{FF2B5EF4-FFF2-40B4-BE49-F238E27FC236}">
                  <a16:creationId xmlns:a16="http://schemas.microsoft.com/office/drawing/2014/main" id="{5DBD5A22-6207-85E3-7ACA-B67260244C82}"/>
                </a:ext>
              </a:extLst>
            </p:cNvPr>
            <p:cNvGrpSpPr/>
            <p:nvPr/>
          </p:nvGrpSpPr>
          <p:grpSpPr>
            <a:xfrm>
              <a:off x="1969147" y="5140407"/>
              <a:ext cx="648000" cy="862267"/>
              <a:chOff x="1969147" y="5125167"/>
              <a:chExt cx="648000" cy="862267"/>
            </a:xfrm>
          </p:grpSpPr>
          <p:sp>
            <p:nvSpPr>
              <p:cNvPr id="197" name="矩形 196">
                <a:extLst>
                  <a:ext uri="{FF2B5EF4-FFF2-40B4-BE49-F238E27FC236}">
                    <a16:creationId xmlns:a16="http://schemas.microsoft.com/office/drawing/2014/main" id="{14EA897F-F654-E45E-C547-300993C45E0C}"/>
                  </a:ext>
                </a:extLst>
              </p:cNvPr>
              <p:cNvSpPr/>
              <p:nvPr/>
            </p:nvSpPr>
            <p:spPr>
              <a:xfrm rot="5400000">
                <a:off x="1969147" y="5125167"/>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8" name="矩形 197">
                <a:extLst>
                  <a:ext uri="{FF2B5EF4-FFF2-40B4-BE49-F238E27FC236}">
                    <a16:creationId xmlns:a16="http://schemas.microsoft.com/office/drawing/2014/main" id="{C9984262-3FCA-8702-943B-6F7748A3E697}"/>
                  </a:ext>
                </a:extLst>
              </p:cNvPr>
              <p:cNvSpPr/>
              <p:nvPr/>
            </p:nvSpPr>
            <p:spPr>
              <a:xfrm rot="5400000">
                <a:off x="1969147" y="5557167"/>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2B857578-8E9D-5B60-87CE-45A99B53BD34}"/>
                  </a:ext>
                </a:extLst>
              </p:cNvPr>
              <p:cNvSpPr/>
              <p:nvPr/>
            </p:nvSpPr>
            <p:spPr>
              <a:xfrm rot="5400000">
                <a:off x="1969147" y="5771393"/>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0" name="矩形 199">
                <a:extLst>
                  <a:ext uri="{FF2B5EF4-FFF2-40B4-BE49-F238E27FC236}">
                    <a16:creationId xmlns:a16="http://schemas.microsoft.com/office/drawing/2014/main" id="{8FF508B4-0EDD-F402-9E6A-03C0451C0BA7}"/>
                  </a:ext>
                </a:extLst>
              </p:cNvPr>
              <p:cNvSpPr/>
              <p:nvPr/>
            </p:nvSpPr>
            <p:spPr>
              <a:xfrm rot="5400000">
                <a:off x="2185147" y="5125167"/>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84D83FC5-45A5-4F9E-8E03-EE3BB77916A5}"/>
                  </a:ext>
                </a:extLst>
              </p:cNvPr>
              <p:cNvSpPr/>
              <p:nvPr/>
            </p:nvSpPr>
            <p:spPr>
              <a:xfrm rot="5400000">
                <a:off x="2185147" y="5557167"/>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F2C42CFC-D015-C894-3F10-EE998D78D953}"/>
                  </a:ext>
                </a:extLst>
              </p:cNvPr>
              <p:cNvSpPr/>
              <p:nvPr/>
            </p:nvSpPr>
            <p:spPr>
              <a:xfrm rot="5400000">
                <a:off x="2185147" y="5771393"/>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3" name="矩形 202">
                <a:extLst>
                  <a:ext uri="{FF2B5EF4-FFF2-40B4-BE49-F238E27FC236}">
                    <a16:creationId xmlns:a16="http://schemas.microsoft.com/office/drawing/2014/main" id="{369C96FC-A6D7-AE75-1C8C-5B611F35B30C}"/>
                  </a:ext>
                </a:extLst>
              </p:cNvPr>
              <p:cNvSpPr/>
              <p:nvPr/>
            </p:nvSpPr>
            <p:spPr>
              <a:xfrm rot="5400000">
                <a:off x="2401147" y="5125208"/>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4" name="矩形 203">
                <a:extLst>
                  <a:ext uri="{FF2B5EF4-FFF2-40B4-BE49-F238E27FC236}">
                    <a16:creationId xmlns:a16="http://schemas.microsoft.com/office/drawing/2014/main" id="{3C896406-7815-8765-B85A-26D2A4288A4C}"/>
                  </a:ext>
                </a:extLst>
              </p:cNvPr>
              <p:cNvSpPr/>
              <p:nvPr/>
            </p:nvSpPr>
            <p:spPr>
              <a:xfrm rot="5400000">
                <a:off x="2401147" y="5557208"/>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9A0370B8-9B6F-DFA7-063A-BACDF6ADE992}"/>
                  </a:ext>
                </a:extLst>
              </p:cNvPr>
              <p:cNvSpPr/>
              <p:nvPr/>
            </p:nvSpPr>
            <p:spPr>
              <a:xfrm rot="5400000">
                <a:off x="2401147" y="5771434"/>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206" name="组合 205">
              <a:extLst>
                <a:ext uri="{FF2B5EF4-FFF2-40B4-BE49-F238E27FC236}">
                  <a16:creationId xmlns:a16="http://schemas.microsoft.com/office/drawing/2014/main" id="{D8B39A39-44E8-20D3-4157-68581E032279}"/>
                </a:ext>
              </a:extLst>
            </p:cNvPr>
            <p:cNvGrpSpPr/>
            <p:nvPr/>
          </p:nvGrpSpPr>
          <p:grpSpPr>
            <a:xfrm>
              <a:off x="6482057" y="5135942"/>
              <a:ext cx="648000" cy="862267"/>
              <a:chOff x="6482057" y="5135942"/>
              <a:chExt cx="648000" cy="862267"/>
            </a:xfrm>
          </p:grpSpPr>
          <p:sp>
            <p:nvSpPr>
              <p:cNvPr id="207" name="矩形 206">
                <a:extLst>
                  <a:ext uri="{FF2B5EF4-FFF2-40B4-BE49-F238E27FC236}">
                    <a16:creationId xmlns:a16="http://schemas.microsoft.com/office/drawing/2014/main" id="{C2239AE4-3D4D-85EB-234E-D61CEC874412}"/>
                  </a:ext>
                </a:extLst>
              </p:cNvPr>
              <p:cNvSpPr/>
              <p:nvPr/>
            </p:nvSpPr>
            <p:spPr>
              <a:xfrm rot="5400000">
                <a:off x="6482057" y="5135942"/>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97504AB0-85B7-CE1D-E598-3AEEB94753EB}"/>
                  </a:ext>
                </a:extLst>
              </p:cNvPr>
              <p:cNvSpPr/>
              <p:nvPr/>
            </p:nvSpPr>
            <p:spPr>
              <a:xfrm rot="5400000">
                <a:off x="6482057" y="5567942"/>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0A57FCAA-9771-5C46-9782-2D7B8CD21B9A}"/>
                  </a:ext>
                </a:extLst>
              </p:cNvPr>
              <p:cNvSpPr/>
              <p:nvPr/>
            </p:nvSpPr>
            <p:spPr>
              <a:xfrm rot="5400000">
                <a:off x="6482057" y="5782168"/>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2860A8C1-D00C-BD7B-2AE6-C4B4B828DF02}"/>
                  </a:ext>
                </a:extLst>
              </p:cNvPr>
              <p:cNvSpPr/>
              <p:nvPr/>
            </p:nvSpPr>
            <p:spPr>
              <a:xfrm rot="5400000">
                <a:off x="6698057" y="5135942"/>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AC36A934-2D31-EDD1-CF18-2C80B9E84147}"/>
                  </a:ext>
                </a:extLst>
              </p:cNvPr>
              <p:cNvSpPr/>
              <p:nvPr/>
            </p:nvSpPr>
            <p:spPr>
              <a:xfrm rot="5400000">
                <a:off x="6698057" y="5567942"/>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2" name="矩形 211">
                <a:extLst>
                  <a:ext uri="{FF2B5EF4-FFF2-40B4-BE49-F238E27FC236}">
                    <a16:creationId xmlns:a16="http://schemas.microsoft.com/office/drawing/2014/main" id="{B9DFB2A3-FE39-4796-3486-B8B04C82D3A7}"/>
                  </a:ext>
                </a:extLst>
              </p:cNvPr>
              <p:cNvSpPr/>
              <p:nvPr/>
            </p:nvSpPr>
            <p:spPr>
              <a:xfrm rot="5400000">
                <a:off x="6698057" y="5782168"/>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2BA0C31E-5750-585C-A7D0-0DA285874E55}"/>
                  </a:ext>
                </a:extLst>
              </p:cNvPr>
              <p:cNvSpPr/>
              <p:nvPr/>
            </p:nvSpPr>
            <p:spPr>
              <a:xfrm rot="5400000">
                <a:off x="6914057" y="5135983"/>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05972D79-8869-54B0-02B8-949D8E0E0D87}"/>
                  </a:ext>
                </a:extLst>
              </p:cNvPr>
              <p:cNvSpPr/>
              <p:nvPr/>
            </p:nvSpPr>
            <p:spPr>
              <a:xfrm rot="5400000">
                <a:off x="6914057" y="5567983"/>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5" name="矩形 214">
                <a:extLst>
                  <a:ext uri="{FF2B5EF4-FFF2-40B4-BE49-F238E27FC236}">
                    <a16:creationId xmlns:a16="http://schemas.microsoft.com/office/drawing/2014/main" id="{38C26598-9481-3D40-BD14-9E561ACB5FCC}"/>
                  </a:ext>
                </a:extLst>
              </p:cNvPr>
              <p:cNvSpPr/>
              <p:nvPr/>
            </p:nvSpPr>
            <p:spPr>
              <a:xfrm rot="5400000">
                <a:off x="6914057" y="5782209"/>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cxnSp>
          <p:nvCxnSpPr>
            <p:cNvPr id="216" name="直接箭头连接符 215">
              <a:extLst>
                <a:ext uri="{FF2B5EF4-FFF2-40B4-BE49-F238E27FC236}">
                  <a16:creationId xmlns:a16="http://schemas.microsoft.com/office/drawing/2014/main" id="{04081916-A4FE-23EB-9F76-2719EAFB19F4}"/>
                </a:ext>
              </a:extLst>
            </p:cNvPr>
            <p:cNvCxnSpPr>
              <a:cxnSpLocks/>
              <a:stCxn id="177" idx="3"/>
              <a:endCxn id="210" idx="1"/>
            </p:cNvCxnSpPr>
            <p:nvPr/>
          </p:nvCxnSpPr>
          <p:spPr>
            <a:xfrm>
              <a:off x="6800955" y="4684466"/>
              <a:ext cx="5102" cy="45147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7" name="文本框 216">
                  <a:extLst>
                    <a:ext uri="{FF2B5EF4-FFF2-40B4-BE49-F238E27FC236}">
                      <a16:creationId xmlns:a16="http://schemas.microsoft.com/office/drawing/2014/main" id="{DB1B5FB9-5CEE-2484-67CE-2E55775CFF08}"/>
                    </a:ext>
                  </a:extLst>
                </p:cNvPr>
                <p:cNvSpPr txBox="1"/>
                <p:nvPr/>
              </p:nvSpPr>
              <p:spPr>
                <a:xfrm>
                  <a:off x="5376866" y="4728191"/>
                  <a:ext cx="16154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0" i="1" dirty="0" smtClean="0">
                            <a:effectLst/>
                            <a:latin typeface="Cambria Math" panose="02040503050406030204" pitchFamily="18" charset="0"/>
                          </a:rPr>
                          <m:t>𝑀𝑎𝑠𝑘𝑒𝑑𝑃𝑜𝑠</m:t>
                        </m:r>
                        <m:r>
                          <a:rPr lang="en-US" altLang="zh-CN" sz="1400" b="0" i="1" dirty="0" smtClean="0">
                            <a:effectLst/>
                            <a:latin typeface="Cambria Math" panose="02040503050406030204" pitchFamily="18" charset="0"/>
                          </a:rPr>
                          <m:t>(·)</m:t>
                        </m:r>
                      </m:oMath>
                    </m:oMathPara>
                  </a14:m>
                  <a:endParaRPr lang="zh-CN" altLang="en-US" sz="1400" dirty="0"/>
                </a:p>
              </p:txBody>
            </p:sp>
          </mc:Choice>
          <mc:Fallback xmlns="">
            <p:sp>
              <p:nvSpPr>
                <p:cNvPr id="217" name="文本框 216">
                  <a:extLst>
                    <a:ext uri="{FF2B5EF4-FFF2-40B4-BE49-F238E27FC236}">
                      <a16:creationId xmlns:a16="http://schemas.microsoft.com/office/drawing/2014/main" id="{DB1B5FB9-5CEE-2484-67CE-2E55775CFF08}"/>
                    </a:ext>
                  </a:extLst>
                </p:cNvPr>
                <p:cNvSpPr txBox="1">
                  <a:spLocks noRot="1" noChangeAspect="1" noMove="1" noResize="1" noEditPoints="1" noAdjustHandles="1" noChangeArrowheads="1" noChangeShapeType="1" noTextEdit="1"/>
                </p:cNvSpPr>
                <p:nvPr/>
              </p:nvSpPr>
              <p:spPr>
                <a:xfrm>
                  <a:off x="5376866" y="4728191"/>
                  <a:ext cx="1615440" cy="307777"/>
                </a:xfrm>
                <a:prstGeom prst="rect">
                  <a:avLst/>
                </a:prstGeom>
                <a:blipFill>
                  <a:blip r:embed="rId9"/>
                  <a:stretch>
                    <a:fillRect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8" name="文本框 217">
                  <a:extLst>
                    <a:ext uri="{FF2B5EF4-FFF2-40B4-BE49-F238E27FC236}">
                      <a16:creationId xmlns:a16="http://schemas.microsoft.com/office/drawing/2014/main" id="{2ECCE154-FABF-60B1-D4F0-29FC667F2EFC}"/>
                    </a:ext>
                  </a:extLst>
                </p:cNvPr>
                <p:cNvSpPr txBox="1"/>
                <p:nvPr/>
              </p:nvSpPr>
              <p:spPr>
                <a:xfrm>
                  <a:off x="2642372" y="5536082"/>
                  <a:ext cx="3869940" cy="3517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effectLst/>
                            <a:latin typeface="Cambria Math" panose="02040503050406030204" pitchFamily="18" charset="0"/>
                          </a:rPr>
                          <m:t>𝑀𝑆𝐸</m:t>
                        </m:r>
                        <m:r>
                          <a:rPr lang="en-US" altLang="zh-CN" sz="1600" b="0" i="1" dirty="0" smtClean="0">
                            <a:effectLst/>
                            <a:latin typeface="Cambria Math" panose="02040503050406030204" pitchFamily="18" charset="0"/>
                          </a:rPr>
                          <m:t>(</m:t>
                        </m:r>
                        <m:r>
                          <a:rPr lang="en-US" altLang="zh-CN" sz="1600" i="1" dirty="0">
                            <a:latin typeface="Cambria Math" panose="02040503050406030204" pitchFamily="18" charset="0"/>
                          </a:rPr>
                          <m:t>𝑀𝑎𝑠𝑘𝑒𝑑𝑃𝑜𝑠</m:t>
                        </m:r>
                        <m:r>
                          <a:rPr lang="en-US" altLang="zh-CN" sz="1600" b="0" i="1" dirty="0">
                            <a:effectLst/>
                            <a:latin typeface="Cambria Math" panose="02040503050406030204" pitchFamily="18" charset="0"/>
                          </a:rPr>
                          <m:t>(</m:t>
                        </m:r>
                        <m:sSubSup>
                          <m:sSubSupPr>
                            <m:ctrlPr>
                              <a:rPr lang="en-US" altLang="zh-CN" sz="1600" b="0" i="1" dirty="0" smtClean="0">
                                <a:effectLst/>
                                <a:latin typeface="Cambria Math" panose="02040503050406030204" pitchFamily="18" charset="0"/>
                              </a:rPr>
                            </m:ctrlPr>
                          </m:sSubSupPr>
                          <m:e>
                            <m:r>
                              <a:rPr lang="zh-CN" altLang="en-US" sz="1600" b="0" i="1" dirty="0">
                                <a:effectLst/>
                                <a:latin typeface="Cambria Math" panose="02040503050406030204" pitchFamily="18" charset="0"/>
                              </a:rPr>
                              <m:t>𝑋</m:t>
                            </m:r>
                          </m:e>
                          <m:sub>
                            <m:r>
                              <a:rPr lang="zh-CN" altLang="en-US" sz="1600" b="0" i="1" dirty="0" smtClean="0">
                                <a:effectLst/>
                                <a:latin typeface="Cambria Math" panose="02040503050406030204" pitchFamily="18" charset="0"/>
                              </a:rPr>
                              <m:t>𝑖</m:t>
                            </m:r>
                          </m:sub>
                          <m:sup>
                            <m:r>
                              <a:rPr lang="zh-CN" altLang="en-US" sz="1600" b="0" i="1" dirty="0">
                                <a:effectLst/>
                                <a:latin typeface="Cambria Math" panose="02040503050406030204" pitchFamily="18" charset="0"/>
                              </a:rPr>
                              <m:t>𝑢</m:t>
                            </m:r>
                          </m:sup>
                        </m:sSubSup>
                        <m:r>
                          <a:rPr lang="zh-CN" altLang="en-US" sz="1600" b="0" i="1" dirty="0" smtClean="0">
                            <a:effectLst/>
                            <a:latin typeface="Cambria Math" panose="02040503050406030204" pitchFamily="18" charset="0"/>
                          </a:rPr>
                          <m:t> </m:t>
                        </m:r>
                        <m:r>
                          <a:rPr lang="en-US" altLang="zh-CN" sz="1600" b="0" i="1" dirty="0" smtClean="0">
                            <a:effectLst/>
                            <a:latin typeface="Cambria Math" panose="02040503050406030204" pitchFamily="18" charset="0"/>
                          </a:rPr>
                          <m:t>),</m:t>
                        </m:r>
                        <m:r>
                          <a:rPr lang="en-US" altLang="zh-CN" sz="1600" i="1" dirty="0">
                            <a:latin typeface="Cambria Math" panose="02040503050406030204" pitchFamily="18" charset="0"/>
                          </a:rPr>
                          <m:t>𝑀𝑎𝑠𝑘𝑒𝑑𝑃𝑜𝑠</m:t>
                        </m:r>
                        <m:r>
                          <a:rPr lang="en-US" altLang="zh-CN" sz="1600" b="0" i="1" dirty="0">
                            <a:effectLst/>
                            <a:latin typeface="Cambria Math" panose="02040503050406030204" pitchFamily="18" charset="0"/>
                          </a:rPr>
                          <m:t>( </m:t>
                        </m:r>
                        <m:sSubSup>
                          <m:sSubSupPr>
                            <m:ctrlPr>
                              <a:rPr lang="en-US" altLang="zh-CN" sz="1600" b="0" i="1" dirty="0" smtClean="0">
                                <a:effectLst/>
                                <a:latin typeface="Cambria Math" panose="02040503050406030204" pitchFamily="18" charset="0"/>
                              </a:rPr>
                            </m:ctrlPr>
                          </m:sSubSupPr>
                          <m:e>
                            <m:acc>
                              <m:accPr>
                                <m:chr m:val="̂"/>
                                <m:ctrlPr>
                                  <a:rPr lang="en-US" altLang="zh-CN" sz="1600" b="0" i="1" dirty="0" smtClean="0">
                                    <a:effectLst/>
                                    <a:latin typeface="Cambria Math" panose="02040503050406030204" pitchFamily="18" charset="0"/>
                                  </a:rPr>
                                </m:ctrlPr>
                              </m:accPr>
                              <m:e>
                                <m:r>
                                  <a:rPr lang="zh-CN" altLang="en-US" sz="1600" b="0" i="1" dirty="0" smtClean="0">
                                    <a:effectLst/>
                                    <a:latin typeface="Cambria Math" panose="02040503050406030204" pitchFamily="18" charset="0"/>
                                  </a:rPr>
                                  <m:t>𝑋</m:t>
                                </m:r>
                              </m:e>
                            </m:acc>
                          </m:e>
                          <m:sub>
                            <m:r>
                              <a:rPr lang="zh-CN" altLang="en-US" sz="1600" b="0" i="1" dirty="0" smtClean="0">
                                <a:effectLst/>
                                <a:latin typeface="Cambria Math" panose="02040503050406030204" pitchFamily="18" charset="0"/>
                              </a:rPr>
                              <m:t>𝑖</m:t>
                            </m:r>
                          </m:sub>
                          <m:sup>
                            <m:r>
                              <a:rPr lang="zh-CN" altLang="en-US" sz="1600" b="0" i="1" dirty="0">
                                <a:effectLst/>
                                <a:latin typeface="Cambria Math" panose="02040503050406030204" pitchFamily="18" charset="0"/>
                              </a:rPr>
                              <m:t>𝑢</m:t>
                            </m:r>
                          </m:sup>
                        </m:sSubSup>
                        <m:r>
                          <a:rPr lang="zh-CN" altLang="en-US" sz="1600" b="0" i="1" dirty="0" smtClean="0">
                            <a:effectLst/>
                            <a:latin typeface="Cambria Math" panose="02040503050406030204" pitchFamily="18" charset="0"/>
                          </a:rPr>
                          <m:t> </m:t>
                        </m:r>
                        <m:r>
                          <a:rPr lang="en-US" altLang="zh-CN" sz="1600" b="0" i="1" dirty="0">
                            <a:effectLst/>
                            <a:latin typeface="Cambria Math" panose="02040503050406030204" pitchFamily="18" charset="0"/>
                          </a:rPr>
                          <m:t>))</m:t>
                        </m:r>
                      </m:oMath>
                    </m:oMathPara>
                  </a14:m>
                  <a:br>
                    <a:rPr lang="en-US" altLang="zh-CN" sz="1600" dirty="0"/>
                  </a:br>
                  <a:endParaRPr lang="zh-CN" altLang="en-US" sz="1600" dirty="0"/>
                </a:p>
              </p:txBody>
            </p:sp>
          </mc:Choice>
          <mc:Fallback xmlns="">
            <p:sp>
              <p:nvSpPr>
                <p:cNvPr id="218" name="文本框 217">
                  <a:extLst>
                    <a:ext uri="{FF2B5EF4-FFF2-40B4-BE49-F238E27FC236}">
                      <a16:creationId xmlns:a16="http://schemas.microsoft.com/office/drawing/2014/main" id="{2ECCE154-FABF-60B1-D4F0-29FC667F2EFC}"/>
                    </a:ext>
                  </a:extLst>
                </p:cNvPr>
                <p:cNvSpPr txBox="1">
                  <a:spLocks noRot="1" noChangeAspect="1" noMove="1" noResize="1" noEditPoints="1" noAdjustHandles="1" noChangeArrowheads="1" noChangeShapeType="1" noTextEdit="1"/>
                </p:cNvSpPr>
                <p:nvPr/>
              </p:nvSpPr>
              <p:spPr>
                <a:xfrm>
                  <a:off x="2642372" y="5536082"/>
                  <a:ext cx="3869940" cy="351763"/>
                </a:xfrm>
                <a:prstGeom prst="rect">
                  <a:avLst/>
                </a:prstGeom>
                <a:blipFill>
                  <a:blip r:embed="rId10"/>
                  <a:stretch>
                    <a:fillRect r="-787" b="-86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9" name="文本框 218">
                  <a:extLst>
                    <a:ext uri="{FF2B5EF4-FFF2-40B4-BE49-F238E27FC236}">
                      <a16:creationId xmlns:a16="http://schemas.microsoft.com/office/drawing/2014/main" id="{84A47EBE-7182-0E30-88CB-69FE64DE6B5B}"/>
                    </a:ext>
                  </a:extLst>
                </p:cNvPr>
                <p:cNvSpPr txBox="1"/>
                <p:nvPr/>
              </p:nvSpPr>
              <p:spPr>
                <a:xfrm>
                  <a:off x="3943777" y="5070244"/>
                  <a:ext cx="1303086" cy="369397"/>
                </a:xfrm>
                <a:prstGeom prst="rect">
                  <a:avLst/>
                </a:prstGeom>
                <a:noFill/>
                <a:ln w="19050" cap="rnd">
                  <a:solidFill>
                    <a:srgbClr val="C00000"/>
                  </a:solidFill>
                </a:ln>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1800" b="0" i="0" dirty="0" smtClean="0">
                            <a:effectLst/>
                            <a:latin typeface="Cambria Math" panose="02040503050406030204" pitchFamily="18" charset="0"/>
                          </a:rPr>
                          <m:t>MSE</m:t>
                        </m:r>
                        <m:r>
                          <a:rPr lang="en-US" altLang="zh-CN" sz="1800" b="0" i="1" dirty="0" smtClean="0">
                            <a:effectLst/>
                            <a:latin typeface="Cambria Math" panose="02040503050406030204" pitchFamily="18" charset="0"/>
                          </a:rPr>
                          <m:t> </m:t>
                        </m:r>
                        <m:r>
                          <m:rPr>
                            <m:sty m:val="p"/>
                          </m:rPr>
                          <a:rPr lang="en-US" altLang="zh-CN" sz="1800" b="0" i="0" dirty="0" smtClean="0">
                            <a:effectLst/>
                            <a:latin typeface="Cambria Math" panose="02040503050406030204" pitchFamily="18" charset="0"/>
                          </a:rPr>
                          <m:t>loss</m:t>
                        </m:r>
                      </m:oMath>
                    </m:oMathPara>
                  </a14:m>
                  <a:endParaRPr lang="zh-CN" altLang="en-US" sz="1800" dirty="0">
                    <a:latin typeface="Calibri" panose="020F0502020204030204" pitchFamily="34" charset="0"/>
                    <a:cs typeface="Calibri" panose="020F0502020204030204" pitchFamily="34" charset="0"/>
                  </a:endParaRPr>
                </a:p>
              </p:txBody>
            </p:sp>
          </mc:Choice>
          <mc:Fallback xmlns="">
            <p:sp>
              <p:nvSpPr>
                <p:cNvPr id="219" name="文本框 218">
                  <a:extLst>
                    <a:ext uri="{FF2B5EF4-FFF2-40B4-BE49-F238E27FC236}">
                      <a16:creationId xmlns:a16="http://schemas.microsoft.com/office/drawing/2014/main" id="{84A47EBE-7182-0E30-88CB-69FE64DE6B5B}"/>
                    </a:ext>
                  </a:extLst>
                </p:cNvPr>
                <p:cNvSpPr txBox="1">
                  <a:spLocks noRot="1" noChangeAspect="1" noMove="1" noResize="1" noEditPoints="1" noAdjustHandles="1" noChangeArrowheads="1" noChangeShapeType="1" noTextEdit="1"/>
                </p:cNvSpPr>
                <p:nvPr/>
              </p:nvSpPr>
              <p:spPr>
                <a:xfrm>
                  <a:off x="3943777" y="5070244"/>
                  <a:ext cx="1303086" cy="369397"/>
                </a:xfrm>
                <a:prstGeom prst="rect">
                  <a:avLst/>
                </a:prstGeom>
                <a:blipFill>
                  <a:blip r:embed="rId11"/>
                  <a:stretch>
                    <a:fillRect/>
                  </a:stretch>
                </a:blipFill>
                <a:ln w="19050" cap="rnd">
                  <a:solidFill>
                    <a:srgbClr val="C00000"/>
                  </a:solidFill>
                </a:ln>
              </p:spPr>
              <p:txBody>
                <a:bodyPr/>
                <a:lstStyle/>
                <a:p>
                  <a:r>
                    <a:rPr lang="zh-CN" altLang="en-US">
                      <a:noFill/>
                    </a:rPr>
                    <a:t> </a:t>
                  </a:r>
                </a:p>
              </p:txBody>
            </p:sp>
          </mc:Fallback>
        </mc:AlternateContent>
        <p:cxnSp>
          <p:nvCxnSpPr>
            <p:cNvPr id="220" name="直接箭头连接符 219">
              <a:extLst>
                <a:ext uri="{FF2B5EF4-FFF2-40B4-BE49-F238E27FC236}">
                  <a16:creationId xmlns:a16="http://schemas.microsoft.com/office/drawing/2014/main" id="{2400C776-2BFB-A9E5-201C-72BA56DF2032}"/>
                </a:ext>
              </a:extLst>
            </p:cNvPr>
            <p:cNvCxnSpPr>
              <a:cxnSpLocks/>
              <a:stCxn id="203" idx="0"/>
              <a:endCxn id="219" idx="1"/>
            </p:cNvCxnSpPr>
            <p:nvPr/>
          </p:nvCxnSpPr>
          <p:spPr>
            <a:xfrm>
              <a:off x="2617147" y="5248448"/>
              <a:ext cx="1326630" cy="6495"/>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接箭头连接符 220">
              <a:extLst>
                <a:ext uri="{FF2B5EF4-FFF2-40B4-BE49-F238E27FC236}">
                  <a16:creationId xmlns:a16="http://schemas.microsoft.com/office/drawing/2014/main" id="{790AE340-F404-6672-9C30-6D1C98C5F80F}"/>
                </a:ext>
              </a:extLst>
            </p:cNvPr>
            <p:cNvCxnSpPr>
              <a:cxnSpLocks/>
              <a:stCxn id="207" idx="2"/>
              <a:endCxn id="219" idx="3"/>
            </p:cNvCxnSpPr>
            <p:nvPr/>
          </p:nvCxnSpPr>
          <p:spPr>
            <a:xfrm flipH="1">
              <a:off x="5246863" y="5243942"/>
              <a:ext cx="1235194" cy="11001"/>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2" name="文本框 221">
              <a:extLst>
                <a:ext uri="{FF2B5EF4-FFF2-40B4-BE49-F238E27FC236}">
                  <a16:creationId xmlns:a16="http://schemas.microsoft.com/office/drawing/2014/main" id="{BB73C318-2258-FA21-13F2-65072F5BF64F}"/>
                </a:ext>
              </a:extLst>
            </p:cNvPr>
            <p:cNvSpPr txBox="1"/>
            <p:nvPr/>
          </p:nvSpPr>
          <p:spPr>
            <a:xfrm>
              <a:off x="1623218" y="2792621"/>
              <a:ext cx="2056360" cy="584775"/>
            </a:xfrm>
            <a:prstGeom prst="rect">
              <a:avLst/>
            </a:prstGeom>
            <a:noFill/>
          </p:spPr>
          <p:txBody>
            <a:bodyPr wrap="square" rtlCol="0">
              <a:spAutoFit/>
            </a:bodyPr>
            <a:lstStyle/>
            <a:p>
              <a:r>
                <a:rPr lang="en-US" altLang="zh-CN" sz="1600" dirty="0">
                  <a:latin typeface="Calibri" panose="020F0502020204030204" pitchFamily="34" charset="0"/>
                  <a:ea typeface="Calibri" panose="020F0502020204030204" pitchFamily="34" charset="0"/>
                  <a:cs typeface="Calibri" panose="020F0502020204030204" pitchFamily="34" charset="0"/>
                </a:rPr>
                <a:t>Unlabeled Measurements</a:t>
              </a:r>
              <a:endParaRPr lang="zh-CN" altLang="en-US" sz="16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753934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5">
            <a:extLst>
              <a:ext uri="{FF2B5EF4-FFF2-40B4-BE49-F238E27FC236}">
                <a16:creationId xmlns:a16="http://schemas.microsoft.com/office/drawing/2014/main" id="{AFFBE31F-42DC-A4CA-5472-51205C3B9BFD}"/>
              </a:ext>
            </a:extLst>
          </p:cNvPr>
          <p:cNvGraphicFramePr>
            <a:graphicFrameLocks noGrp="1"/>
          </p:cNvGraphicFramePr>
          <p:nvPr/>
        </p:nvGraphicFramePr>
        <p:xfrm>
          <a:off x="0" y="3"/>
          <a:ext cx="12192000" cy="365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238813408"/>
                    </a:ext>
                  </a:extLst>
                </a:gridCol>
                <a:gridCol w="2032000">
                  <a:extLst>
                    <a:ext uri="{9D8B030D-6E8A-4147-A177-3AD203B41FA5}">
                      <a16:colId xmlns:a16="http://schemas.microsoft.com/office/drawing/2014/main" val="4134155310"/>
                    </a:ext>
                  </a:extLst>
                </a:gridCol>
                <a:gridCol w="2032000">
                  <a:extLst>
                    <a:ext uri="{9D8B030D-6E8A-4147-A177-3AD203B41FA5}">
                      <a16:colId xmlns:a16="http://schemas.microsoft.com/office/drawing/2014/main" val="667694779"/>
                    </a:ext>
                  </a:extLst>
                </a:gridCol>
                <a:gridCol w="2032000">
                  <a:extLst>
                    <a:ext uri="{9D8B030D-6E8A-4147-A177-3AD203B41FA5}">
                      <a16:colId xmlns:a16="http://schemas.microsoft.com/office/drawing/2014/main" val="2355579797"/>
                    </a:ext>
                  </a:extLst>
                </a:gridCol>
                <a:gridCol w="2032000">
                  <a:extLst>
                    <a:ext uri="{9D8B030D-6E8A-4147-A177-3AD203B41FA5}">
                      <a16:colId xmlns:a16="http://schemas.microsoft.com/office/drawing/2014/main" val="3687507388"/>
                    </a:ext>
                  </a:extLst>
                </a:gridCol>
                <a:gridCol w="2032000">
                  <a:extLst>
                    <a:ext uri="{9D8B030D-6E8A-4147-A177-3AD203B41FA5}">
                      <a16:colId xmlns:a16="http://schemas.microsoft.com/office/drawing/2014/main" val="3248093066"/>
                    </a:ext>
                  </a:extLst>
                </a:gridCol>
              </a:tblGrid>
              <a:tr h="174396">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Background</a:t>
                      </a:r>
                      <a:endParaRPr lang="zh-CN" altLang="en-US" dirty="0">
                        <a:solidFill>
                          <a:schemeClr val="tx1"/>
                        </a:solidFill>
                        <a:latin typeface="Calibri" panose="020F0502020204030204" pitchFamily="34" charset="0"/>
                        <a:cs typeface="Calibri" panose="020F0502020204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Existing Methods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Insight !</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Framework Design</a:t>
                      </a:r>
                      <a:endParaRPr lang="zh-CN" altLang="en-US"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Experiments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189" rtl="0" eaLnBrk="1" latinLnBrk="0" hangingPunct="1"/>
                      <a:r>
                        <a:rPr lang="en-US" altLang="zh-CN"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Take away message</a:t>
                      </a:r>
                      <a:endParaRPr lang="zh-CN" altLang="en-US" sz="1800" b="1" kern="1200" dirty="0">
                        <a:solidFill>
                          <a:schemeClr val="tx1"/>
                        </a:solidFill>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46668522"/>
                  </a:ext>
                </a:extLst>
              </a:tr>
            </a:tbl>
          </a:graphicData>
        </a:graphic>
      </p:graphicFrame>
      <p:sp>
        <p:nvSpPr>
          <p:cNvPr id="4" name="日期占位符 3">
            <a:extLst>
              <a:ext uri="{FF2B5EF4-FFF2-40B4-BE49-F238E27FC236}">
                <a16:creationId xmlns:a16="http://schemas.microsoft.com/office/drawing/2014/main" id="{5B3737C9-D047-46C7-518C-1B105FB07435}"/>
              </a:ext>
            </a:extLst>
          </p:cNvPr>
          <p:cNvSpPr>
            <a:spLocks noGrp="1"/>
          </p:cNvSpPr>
          <p:nvPr>
            <p:ph type="dt" sz="half" idx="10"/>
          </p:nvPr>
        </p:nvSpPr>
        <p:spPr/>
        <p:txBody>
          <a:bodyPr/>
          <a:lstStyle/>
          <a:p>
            <a:fld id="{42925A7E-8D23-4BFE-B22A-B028E79EE939}" type="datetime1">
              <a:rPr kumimoji="1" lang="zh-CN" altLang="en-US" smtClean="0"/>
              <a:t>2023/6/17</a:t>
            </a:fld>
            <a:endParaRPr kumimoji="1" lang="zh-CN" altLang="en-US"/>
          </a:p>
        </p:txBody>
      </p:sp>
      <p:sp>
        <p:nvSpPr>
          <p:cNvPr id="6" name="灯片编号占位符 5">
            <a:extLst>
              <a:ext uri="{FF2B5EF4-FFF2-40B4-BE49-F238E27FC236}">
                <a16:creationId xmlns:a16="http://schemas.microsoft.com/office/drawing/2014/main" id="{5977D4C4-F807-CFB6-3F54-F1E78488B368}"/>
              </a:ext>
            </a:extLst>
          </p:cNvPr>
          <p:cNvSpPr>
            <a:spLocks noGrp="1"/>
          </p:cNvSpPr>
          <p:nvPr>
            <p:ph type="sldNum" sz="quarter" idx="12"/>
          </p:nvPr>
        </p:nvSpPr>
        <p:spPr/>
        <p:txBody>
          <a:bodyPr/>
          <a:lstStyle/>
          <a:p>
            <a:fld id="{977BA8E6-E826-B147-AA17-E3D76A29629C}" type="slidenum">
              <a:rPr kumimoji="1" lang="zh-CN" altLang="en-US" smtClean="0"/>
              <a:t>17</a:t>
            </a:fld>
            <a:endParaRPr kumimoji="1" lang="zh-CN" altLang="en-US"/>
          </a:p>
        </p:txBody>
      </p:sp>
      <p:sp>
        <p:nvSpPr>
          <p:cNvPr id="7" name="文本框 6">
            <a:extLst>
              <a:ext uri="{FF2B5EF4-FFF2-40B4-BE49-F238E27FC236}">
                <a16:creationId xmlns:a16="http://schemas.microsoft.com/office/drawing/2014/main" id="{A2DECD39-A1D2-130F-0029-8A6B4FB22B95}"/>
              </a:ext>
            </a:extLst>
          </p:cNvPr>
          <p:cNvSpPr txBox="1"/>
          <p:nvPr/>
        </p:nvSpPr>
        <p:spPr>
          <a:xfrm>
            <a:off x="0" y="558803"/>
            <a:ext cx="12192000" cy="707886"/>
          </a:xfrm>
          <a:prstGeom prst="rect">
            <a:avLst/>
          </a:prstGeom>
          <a:noFill/>
        </p:spPr>
        <p:txBody>
          <a:bodyPr wrap="square" rtlCol="0">
            <a:spAutoFit/>
          </a:bodyPr>
          <a:lstStyle/>
          <a:p>
            <a:pPr algn="ctr"/>
            <a:r>
              <a:rPr lang="en-US" altLang="zh-CN" sz="4000" b="1" i="0" dirty="0">
                <a:solidFill>
                  <a:srgbClr val="101214"/>
                </a:solidFill>
                <a:effectLst/>
                <a:latin typeface="PingFang SC"/>
              </a:rPr>
              <a:t>The </a:t>
            </a:r>
            <a:r>
              <a:rPr lang="en-US" altLang="zh-CN" sz="4000" b="1" dirty="0">
                <a:solidFill>
                  <a:srgbClr val="101214"/>
                </a:solidFill>
                <a:latin typeface="Calibri" panose="020F0502020204030204" pitchFamily="34" charset="0"/>
                <a:ea typeface="Calibri" panose="020F0502020204030204" pitchFamily="34" charset="0"/>
                <a:cs typeface="Calibri" panose="020F0502020204030204" pitchFamily="34" charset="0"/>
              </a:rPr>
              <a:t>S</a:t>
            </a:r>
            <a:r>
              <a:rPr lang="en-US" altLang="zh-CN" sz="4000" b="1" i="0" dirty="0">
                <a:effectLst/>
                <a:latin typeface="Calibri" panose="020F0502020204030204" pitchFamily="34" charset="0"/>
                <a:ea typeface="Calibri" panose="020F0502020204030204" pitchFamily="34" charset="0"/>
                <a:cs typeface="Calibri" panose="020F0502020204030204" pitchFamily="34" charset="0"/>
              </a:rPr>
              <a:t>upervised Learning Phase</a:t>
            </a:r>
            <a:endParaRPr lang="zh-CN" altLang="en-US" sz="4000" b="1" dirty="0">
              <a:latin typeface="Calibri" panose="020F0502020204030204" pitchFamily="34" charset="0"/>
              <a:cs typeface="Calibri" panose="020F0502020204030204" pitchFamily="34" charset="0"/>
            </a:endParaRPr>
          </a:p>
        </p:txBody>
      </p:sp>
      <p:sp>
        <p:nvSpPr>
          <p:cNvPr id="250" name="矩形 249">
            <a:extLst>
              <a:ext uri="{FF2B5EF4-FFF2-40B4-BE49-F238E27FC236}">
                <a16:creationId xmlns:a16="http://schemas.microsoft.com/office/drawing/2014/main" id="{F7718F6A-B900-165C-85F7-3B0E9401EDC4}"/>
              </a:ext>
            </a:extLst>
          </p:cNvPr>
          <p:cNvSpPr/>
          <p:nvPr/>
        </p:nvSpPr>
        <p:spPr>
          <a:xfrm rot="5400000">
            <a:off x="8528785" y="3014080"/>
            <a:ext cx="371630" cy="648000"/>
          </a:xfrm>
          <a:prstGeom prst="rect">
            <a:avLst/>
          </a:prstGeom>
          <a:solidFill>
            <a:schemeClr val="accent2">
              <a:lumMod val="60000"/>
              <a:lumOff val="40000"/>
            </a:schemeClr>
          </a:solidFill>
          <a:ln>
            <a:solidFill>
              <a:schemeClr val="accent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51" name="矩形: 圆角 250">
            <a:extLst>
              <a:ext uri="{FF2B5EF4-FFF2-40B4-BE49-F238E27FC236}">
                <a16:creationId xmlns:a16="http://schemas.microsoft.com/office/drawing/2014/main" id="{31CEA4E9-CE25-7FBE-C1B9-EC07AB9E9AE6}"/>
              </a:ext>
            </a:extLst>
          </p:cNvPr>
          <p:cNvSpPr/>
          <p:nvPr/>
        </p:nvSpPr>
        <p:spPr>
          <a:xfrm>
            <a:off x="5332404" y="2656940"/>
            <a:ext cx="2871302" cy="1461519"/>
          </a:xfrm>
          <a:prstGeom prst="roundRect">
            <a:avLst>
              <a:gd name="adj" fmla="val 4467"/>
            </a:avLst>
          </a:prstGeom>
          <a:solidFill>
            <a:schemeClr val="accent2">
              <a:lumMod val="20000"/>
              <a:lumOff val="80000"/>
              <a:alpha val="5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2" name="组合 251">
            <a:extLst>
              <a:ext uri="{FF2B5EF4-FFF2-40B4-BE49-F238E27FC236}">
                <a16:creationId xmlns:a16="http://schemas.microsoft.com/office/drawing/2014/main" id="{07901042-B3D4-AE0D-BDFF-19DA9BE8BC1D}"/>
              </a:ext>
            </a:extLst>
          </p:cNvPr>
          <p:cNvGrpSpPr/>
          <p:nvPr/>
        </p:nvGrpSpPr>
        <p:grpSpPr>
          <a:xfrm>
            <a:off x="3898033" y="2703642"/>
            <a:ext cx="648000" cy="1294267"/>
            <a:chOff x="1222884" y="4248214"/>
            <a:chExt cx="648000" cy="1294267"/>
          </a:xfrm>
        </p:grpSpPr>
        <p:grpSp>
          <p:nvGrpSpPr>
            <p:cNvPr id="253" name="组合 252">
              <a:extLst>
                <a:ext uri="{FF2B5EF4-FFF2-40B4-BE49-F238E27FC236}">
                  <a16:creationId xmlns:a16="http://schemas.microsoft.com/office/drawing/2014/main" id="{EEA901BE-F3F0-5560-6C91-A3C2B875D6E9}"/>
                </a:ext>
              </a:extLst>
            </p:cNvPr>
            <p:cNvGrpSpPr/>
            <p:nvPr/>
          </p:nvGrpSpPr>
          <p:grpSpPr>
            <a:xfrm rot="5400000">
              <a:off x="683771" y="4787327"/>
              <a:ext cx="1294226" cy="216000"/>
              <a:chOff x="5031373" y="3321000"/>
              <a:chExt cx="1294226" cy="216000"/>
            </a:xfrm>
          </p:grpSpPr>
          <p:sp>
            <p:nvSpPr>
              <p:cNvPr id="268" name="矩形 267">
                <a:extLst>
                  <a:ext uri="{FF2B5EF4-FFF2-40B4-BE49-F238E27FC236}">
                    <a16:creationId xmlns:a16="http://schemas.microsoft.com/office/drawing/2014/main" id="{B319D94F-D97E-58D6-03FD-B78F3F1402BC}"/>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69" name="矩形 268">
                <a:extLst>
                  <a:ext uri="{FF2B5EF4-FFF2-40B4-BE49-F238E27FC236}">
                    <a16:creationId xmlns:a16="http://schemas.microsoft.com/office/drawing/2014/main" id="{DACF7E2D-C487-8360-7CEF-0F5A99A045AC}"/>
                  </a:ext>
                </a:extLst>
              </p:cNvPr>
              <p:cNvSpPr/>
              <p:nvPr/>
            </p:nvSpPr>
            <p:spPr>
              <a:xfrm>
                <a:off x="5247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0" name="矩形 269">
                <a:extLst>
                  <a:ext uri="{FF2B5EF4-FFF2-40B4-BE49-F238E27FC236}">
                    <a16:creationId xmlns:a16="http://schemas.microsoft.com/office/drawing/2014/main" id="{B7B57D4B-E582-74AE-822C-C0E0AAFB332C}"/>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1" name="矩形 270">
                <a:extLst>
                  <a:ext uri="{FF2B5EF4-FFF2-40B4-BE49-F238E27FC236}">
                    <a16:creationId xmlns:a16="http://schemas.microsoft.com/office/drawing/2014/main" id="{660E9C94-36E9-58B5-558C-984BEAAA4E15}"/>
                  </a:ext>
                </a:extLst>
              </p:cNvPr>
              <p:cNvSpPr/>
              <p:nvPr/>
            </p:nvSpPr>
            <p:spPr>
              <a:xfrm>
                <a:off x="5679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2" name="矩形 271">
                <a:extLst>
                  <a:ext uri="{FF2B5EF4-FFF2-40B4-BE49-F238E27FC236}">
                    <a16:creationId xmlns:a16="http://schemas.microsoft.com/office/drawing/2014/main" id="{55228D8D-8D8F-B4A5-4C0D-FF65BC8AA8E0}"/>
                  </a:ext>
                </a:extLst>
              </p:cNvPr>
              <p:cNvSpPr/>
              <p:nvPr/>
            </p:nvSpPr>
            <p:spPr>
              <a:xfrm>
                <a:off x="5893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3" name="矩形 272">
                <a:extLst>
                  <a:ext uri="{FF2B5EF4-FFF2-40B4-BE49-F238E27FC236}">
                    <a16:creationId xmlns:a16="http://schemas.microsoft.com/office/drawing/2014/main" id="{FFDA0627-69CA-97D7-36C0-018A23FF9610}"/>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254" name="组合 253">
              <a:extLst>
                <a:ext uri="{FF2B5EF4-FFF2-40B4-BE49-F238E27FC236}">
                  <a16:creationId xmlns:a16="http://schemas.microsoft.com/office/drawing/2014/main" id="{A1ED3A03-A567-63CC-DB83-E4FAD02901D9}"/>
                </a:ext>
              </a:extLst>
            </p:cNvPr>
            <p:cNvGrpSpPr/>
            <p:nvPr/>
          </p:nvGrpSpPr>
          <p:grpSpPr>
            <a:xfrm rot="5400000">
              <a:off x="899771" y="4787327"/>
              <a:ext cx="1294226" cy="216000"/>
              <a:chOff x="5031373" y="3321000"/>
              <a:chExt cx="1294226" cy="216000"/>
            </a:xfrm>
          </p:grpSpPr>
          <p:sp>
            <p:nvSpPr>
              <p:cNvPr id="262" name="矩形 261">
                <a:extLst>
                  <a:ext uri="{FF2B5EF4-FFF2-40B4-BE49-F238E27FC236}">
                    <a16:creationId xmlns:a16="http://schemas.microsoft.com/office/drawing/2014/main" id="{B6771703-7F53-E1B6-F768-68DF3625EE02}"/>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63" name="矩形 262">
                <a:extLst>
                  <a:ext uri="{FF2B5EF4-FFF2-40B4-BE49-F238E27FC236}">
                    <a16:creationId xmlns:a16="http://schemas.microsoft.com/office/drawing/2014/main" id="{E63FC3CE-FC26-1E03-4073-A3BF6F429272}"/>
                  </a:ext>
                </a:extLst>
              </p:cNvPr>
              <p:cNvSpPr/>
              <p:nvPr/>
            </p:nvSpPr>
            <p:spPr>
              <a:xfrm>
                <a:off x="5247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64" name="矩形 263">
                <a:extLst>
                  <a:ext uri="{FF2B5EF4-FFF2-40B4-BE49-F238E27FC236}">
                    <a16:creationId xmlns:a16="http://schemas.microsoft.com/office/drawing/2014/main" id="{C632983A-E229-669B-CAA1-B0E51C10F2F6}"/>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65" name="矩形 264">
                <a:extLst>
                  <a:ext uri="{FF2B5EF4-FFF2-40B4-BE49-F238E27FC236}">
                    <a16:creationId xmlns:a16="http://schemas.microsoft.com/office/drawing/2014/main" id="{4576B905-3919-4258-70A0-5414551EDC90}"/>
                  </a:ext>
                </a:extLst>
              </p:cNvPr>
              <p:cNvSpPr/>
              <p:nvPr/>
            </p:nvSpPr>
            <p:spPr>
              <a:xfrm>
                <a:off x="5679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66" name="矩形 265">
                <a:extLst>
                  <a:ext uri="{FF2B5EF4-FFF2-40B4-BE49-F238E27FC236}">
                    <a16:creationId xmlns:a16="http://schemas.microsoft.com/office/drawing/2014/main" id="{FB3B95BD-3718-2767-0AA3-BF3C1F06C5E0}"/>
                  </a:ext>
                </a:extLst>
              </p:cNvPr>
              <p:cNvSpPr/>
              <p:nvPr/>
            </p:nvSpPr>
            <p:spPr>
              <a:xfrm>
                <a:off x="5893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67" name="矩形 266">
                <a:extLst>
                  <a:ext uri="{FF2B5EF4-FFF2-40B4-BE49-F238E27FC236}">
                    <a16:creationId xmlns:a16="http://schemas.microsoft.com/office/drawing/2014/main" id="{13D3B09E-0E41-C4C8-4A10-EAB3E631784D}"/>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255" name="组合 254">
              <a:extLst>
                <a:ext uri="{FF2B5EF4-FFF2-40B4-BE49-F238E27FC236}">
                  <a16:creationId xmlns:a16="http://schemas.microsoft.com/office/drawing/2014/main" id="{38757036-EB9A-F391-3413-43D765AB3885}"/>
                </a:ext>
              </a:extLst>
            </p:cNvPr>
            <p:cNvGrpSpPr/>
            <p:nvPr/>
          </p:nvGrpSpPr>
          <p:grpSpPr>
            <a:xfrm rot="5400000">
              <a:off x="1115771" y="4787368"/>
              <a:ext cx="1294226" cy="216000"/>
              <a:chOff x="5031373" y="3321000"/>
              <a:chExt cx="1294226" cy="216000"/>
            </a:xfrm>
          </p:grpSpPr>
          <p:sp>
            <p:nvSpPr>
              <p:cNvPr id="256" name="矩形 255">
                <a:extLst>
                  <a:ext uri="{FF2B5EF4-FFF2-40B4-BE49-F238E27FC236}">
                    <a16:creationId xmlns:a16="http://schemas.microsoft.com/office/drawing/2014/main" id="{9ADB4D14-5E36-C76A-0D0D-17EB3D879207}"/>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57" name="矩形 256">
                <a:extLst>
                  <a:ext uri="{FF2B5EF4-FFF2-40B4-BE49-F238E27FC236}">
                    <a16:creationId xmlns:a16="http://schemas.microsoft.com/office/drawing/2014/main" id="{BC1E5CB7-DB59-9B2C-549C-077D6983BBA7}"/>
                  </a:ext>
                </a:extLst>
              </p:cNvPr>
              <p:cNvSpPr/>
              <p:nvPr/>
            </p:nvSpPr>
            <p:spPr>
              <a:xfrm>
                <a:off x="5247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58" name="矩形 257">
                <a:extLst>
                  <a:ext uri="{FF2B5EF4-FFF2-40B4-BE49-F238E27FC236}">
                    <a16:creationId xmlns:a16="http://schemas.microsoft.com/office/drawing/2014/main" id="{427D907A-65CC-E352-DD79-BAF1A1038343}"/>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59" name="矩形 258">
                <a:extLst>
                  <a:ext uri="{FF2B5EF4-FFF2-40B4-BE49-F238E27FC236}">
                    <a16:creationId xmlns:a16="http://schemas.microsoft.com/office/drawing/2014/main" id="{0001B5B2-649A-3F58-45AA-DB4357991D96}"/>
                  </a:ext>
                </a:extLst>
              </p:cNvPr>
              <p:cNvSpPr/>
              <p:nvPr/>
            </p:nvSpPr>
            <p:spPr>
              <a:xfrm>
                <a:off x="5679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60" name="矩形 259">
                <a:extLst>
                  <a:ext uri="{FF2B5EF4-FFF2-40B4-BE49-F238E27FC236}">
                    <a16:creationId xmlns:a16="http://schemas.microsoft.com/office/drawing/2014/main" id="{EF0679AF-A487-838C-4B6A-4470B70A1BC5}"/>
                  </a:ext>
                </a:extLst>
              </p:cNvPr>
              <p:cNvSpPr/>
              <p:nvPr/>
            </p:nvSpPr>
            <p:spPr>
              <a:xfrm>
                <a:off x="5893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61" name="矩形 260">
                <a:extLst>
                  <a:ext uri="{FF2B5EF4-FFF2-40B4-BE49-F238E27FC236}">
                    <a16:creationId xmlns:a16="http://schemas.microsoft.com/office/drawing/2014/main" id="{994E236D-685C-B83E-4678-30048E041D81}"/>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mc:AlternateContent xmlns:mc="http://schemas.openxmlformats.org/markup-compatibility/2006" xmlns:a14="http://schemas.microsoft.com/office/drawing/2010/main">
        <mc:Choice Requires="a14">
          <p:sp>
            <p:nvSpPr>
              <p:cNvPr id="274" name="文本框 273">
                <a:extLst>
                  <a:ext uri="{FF2B5EF4-FFF2-40B4-BE49-F238E27FC236}">
                    <a16:creationId xmlns:a16="http://schemas.microsoft.com/office/drawing/2014/main" id="{B29B0044-4C57-572E-FF1E-5447254E4875}"/>
                  </a:ext>
                </a:extLst>
              </p:cNvPr>
              <p:cNvSpPr txBox="1"/>
              <p:nvPr/>
            </p:nvSpPr>
            <p:spPr>
              <a:xfrm>
                <a:off x="4054807" y="2303052"/>
                <a:ext cx="287643"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𝑙</m:t>
                          </m:r>
                        </m:sup>
                      </m:sSubSup>
                    </m:oMath>
                  </m:oMathPara>
                </a14:m>
                <a:endParaRPr lang="zh-CN" altLang="en-US" dirty="0">
                  <a:latin typeface="Calibri" panose="020F0502020204030204" pitchFamily="34" charset="0"/>
                  <a:cs typeface="Calibri" panose="020F0502020204030204" pitchFamily="34" charset="0"/>
                </a:endParaRPr>
              </a:p>
            </p:txBody>
          </p:sp>
        </mc:Choice>
        <mc:Fallback xmlns="">
          <p:sp>
            <p:nvSpPr>
              <p:cNvPr id="274" name="文本框 273">
                <a:extLst>
                  <a:ext uri="{FF2B5EF4-FFF2-40B4-BE49-F238E27FC236}">
                    <a16:creationId xmlns:a16="http://schemas.microsoft.com/office/drawing/2014/main" id="{B29B0044-4C57-572E-FF1E-5447254E4875}"/>
                  </a:ext>
                </a:extLst>
              </p:cNvPr>
              <p:cNvSpPr txBox="1">
                <a:spLocks noRot="1" noChangeAspect="1" noMove="1" noResize="1" noEditPoints="1" noAdjustHandles="1" noChangeArrowheads="1" noChangeShapeType="1" noTextEdit="1"/>
              </p:cNvSpPr>
              <p:nvPr/>
            </p:nvSpPr>
            <p:spPr>
              <a:xfrm>
                <a:off x="4054807" y="2303052"/>
                <a:ext cx="287643" cy="299249"/>
              </a:xfrm>
              <a:prstGeom prst="rect">
                <a:avLst/>
              </a:prstGeom>
              <a:blipFill>
                <a:blip r:embed="rId3"/>
                <a:stretch>
                  <a:fillRect l="-17021" r="-8511" b="-20408"/>
                </a:stretch>
              </a:blipFill>
            </p:spPr>
            <p:txBody>
              <a:bodyPr/>
              <a:lstStyle/>
              <a:p>
                <a:r>
                  <a:rPr lang="zh-CN" altLang="en-US">
                    <a:noFill/>
                  </a:rPr>
                  <a:t> </a:t>
                </a:r>
              </a:p>
            </p:txBody>
          </p:sp>
        </mc:Fallback>
      </mc:AlternateContent>
      <p:cxnSp>
        <p:nvCxnSpPr>
          <p:cNvPr id="275" name="直接箭头连接符 274">
            <a:extLst>
              <a:ext uri="{FF2B5EF4-FFF2-40B4-BE49-F238E27FC236}">
                <a16:creationId xmlns:a16="http://schemas.microsoft.com/office/drawing/2014/main" id="{95C0C006-1BBF-75F7-5428-7A96479537A8}"/>
              </a:ext>
            </a:extLst>
          </p:cNvPr>
          <p:cNvCxnSpPr>
            <a:cxnSpLocks/>
          </p:cNvCxnSpPr>
          <p:nvPr/>
        </p:nvCxnSpPr>
        <p:spPr>
          <a:xfrm>
            <a:off x="4566398" y="3350776"/>
            <a:ext cx="30871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6" name="文本框 275">
            <a:extLst>
              <a:ext uri="{FF2B5EF4-FFF2-40B4-BE49-F238E27FC236}">
                <a16:creationId xmlns:a16="http://schemas.microsoft.com/office/drawing/2014/main" id="{4C9B3FBF-22A1-7476-5128-22606393955A}"/>
              </a:ext>
            </a:extLst>
          </p:cNvPr>
          <p:cNvSpPr txBox="1"/>
          <p:nvPr/>
        </p:nvSpPr>
        <p:spPr>
          <a:xfrm rot="5400000">
            <a:off x="4404184" y="3184864"/>
            <a:ext cx="1331779" cy="369332"/>
          </a:xfrm>
          <a:prstGeom prst="rect">
            <a:avLst/>
          </a:prstGeom>
          <a:pattFill prst="wdDnDiag">
            <a:fgClr>
              <a:schemeClr val="accent1">
                <a:lumMod val="20000"/>
                <a:lumOff val="80000"/>
              </a:schemeClr>
            </a:fgClr>
            <a:bgClr>
              <a:schemeClr val="bg1"/>
            </a:bgClr>
          </a:pattFill>
          <a:ln>
            <a:solidFill>
              <a:schemeClr val="accent1">
                <a:lumMod val="60000"/>
                <a:lumOff val="40000"/>
              </a:schemeClr>
            </a:solidFill>
            <a:prstDash val="dash"/>
          </a:ln>
        </p:spPr>
        <p:txBody>
          <a:bodyPr wrap="square" rtlCol="0">
            <a:spAutoFit/>
          </a:bodyPr>
          <a:lstStyle/>
          <a:p>
            <a:pPr algn="ctr"/>
            <a:r>
              <a:rPr lang="en-US" altLang="zh-CN" dirty="0">
                <a:latin typeface="Arial" panose="020B0604020202020204" pitchFamily="34" charset="0"/>
              </a:rPr>
              <a:t>CaliFormer</a:t>
            </a:r>
            <a:endParaRPr lang="zh-CN" altLang="en-US" dirty="0">
              <a:latin typeface="Calibri" panose="020F0502020204030204" pitchFamily="34" charset="0"/>
              <a:cs typeface="Calibri" panose="020F0502020204030204" pitchFamily="34" charset="0"/>
            </a:endParaRPr>
          </a:p>
        </p:txBody>
      </p:sp>
      <p:sp>
        <p:nvSpPr>
          <p:cNvPr id="277" name="矩形: 圆角 276">
            <a:extLst>
              <a:ext uri="{FF2B5EF4-FFF2-40B4-BE49-F238E27FC236}">
                <a16:creationId xmlns:a16="http://schemas.microsoft.com/office/drawing/2014/main" id="{D620CE28-01B1-46E8-B4A2-08389D8A1A01}"/>
              </a:ext>
            </a:extLst>
          </p:cNvPr>
          <p:cNvSpPr/>
          <p:nvPr/>
        </p:nvSpPr>
        <p:spPr>
          <a:xfrm>
            <a:off x="7739575" y="2738420"/>
            <a:ext cx="320040" cy="1172464"/>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78" name="文本框 277">
                <a:extLst>
                  <a:ext uri="{FF2B5EF4-FFF2-40B4-BE49-F238E27FC236}">
                    <a16:creationId xmlns:a16="http://schemas.microsoft.com/office/drawing/2014/main" id="{5BE24FD4-4EF7-19B9-A174-D0E067CD0CA5}"/>
                  </a:ext>
                </a:extLst>
              </p:cNvPr>
              <p:cNvSpPr txBox="1"/>
              <p:nvPr/>
            </p:nvSpPr>
            <p:spPr>
              <a:xfrm>
                <a:off x="8616294" y="3192865"/>
                <a:ext cx="229102" cy="284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𝑌</m:t>
                              </m:r>
                            </m:e>
                          </m:acc>
                        </m:e>
                        <m:sub>
                          <m:r>
                            <a:rPr lang="en-US" altLang="zh-CN" b="0" i="1" smtClean="0">
                              <a:latin typeface="Cambria Math" panose="02040503050406030204" pitchFamily="18" charset="0"/>
                            </a:rPr>
                            <m:t>𝑖</m:t>
                          </m:r>
                        </m:sub>
                      </m:sSub>
                    </m:oMath>
                  </m:oMathPara>
                </a14:m>
                <a:endParaRPr lang="zh-CN" altLang="en-US" dirty="0">
                  <a:latin typeface="Calibri" panose="020F0502020204030204" pitchFamily="34" charset="0"/>
                  <a:cs typeface="Calibri" panose="020F0502020204030204" pitchFamily="34" charset="0"/>
                </a:endParaRPr>
              </a:p>
            </p:txBody>
          </p:sp>
        </mc:Choice>
        <mc:Fallback xmlns="">
          <p:sp>
            <p:nvSpPr>
              <p:cNvPr id="278" name="文本框 277">
                <a:extLst>
                  <a:ext uri="{FF2B5EF4-FFF2-40B4-BE49-F238E27FC236}">
                    <a16:creationId xmlns:a16="http://schemas.microsoft.com/office/drawing/2014/main" id="{5BE24FD4-4EF7-19B9-A174-D0E067CD0CA5}"/>
                  </a:ext>
                </a:extLst>
              </p:cNvPr>
              <p:cNvSpPr txBox="1">
                <a:spLocks noRot="1" noChangeAspect="1" noMove="1" noResize="1" noEditPoints="1" noAdjustHandles="1" noChangeArrowheads="1" noChangeShapeType="1" noTextEdit="1"/>
              </p:cNvSpPr>
              <p:nvPr/>
            </p:nvSpPr>
            <p:spPr>
              <a:xfrm>
                <a:off x="8616294" y="3192865"/>
                <a:ext cx="229102" cy="284437"/>
              </a:xfrm>
              <a:prstGeom prst="rect">
                <a:avLst/>
              </a:prstGeom>
              <a:blipFill>
                <a:blip r:embed="rId4"/>
                <a:stretch>
                  <a:fillRect l="-23684" t="-19565" r="-55263" b="-19565"/>
                </a:stretch>
              </a:blipFill>
            </p:spPr>
            <p:txBody>
              <a:bodyPr/>
              <a:lstStyle/>
              <a:p>
                <a:r>
                  <a:rPr lang="zh-CN" altLang="en-US">
                    <a:noFill/>
                  </a:rPr>
                  <a:t> </a:t>
                </a:r>
              </a:p>
            </p:txBody>
          </p:sp>
        </mc:Fallback>
      </mc:AlternateContent>
      <p:sp>
        <p:nvSpPr>
          <p:cNvPr id="279" name="文本框 278">
            <a:extLst>
              <a:ext uri="{FF2B5EF4-FFF2-40B4-BE49-F238E27FC236}">
                <a16:creationId xmlns:a16="http://schemas.microsoft.com/office/drawing/2014/main" id="{06ECC1AA-6823-CC7D-A567-CD491D406A2C}"/>
              </a:ext>
            </a:extLst>
          </p:cNvPr>
          <p:cNvSpPr txBox="1"/>
          <p:nvPr/>
        </p:nvSpPr>
        <p:spPr>
          <a:xfrm>
            <a:off x="5886675" y="2283104"/>
            <a:ext cx="1762760" cy="307777"/>
          </a:xfrm>
          <a:prstGeom prst="rect">
            <a:avLst/>
          </a:prstGeom>
          <a:solidFill>
            <a:schemeClr val="accent2">
              <a:lumMod val="40000"/>
              <a:lumOff val="60000"/>
            </a:schemeClr>
          </a:solidFill>
          <a:ln>
            <a:solidFill>
              <a:schemeClr val="accent2">
                <a:lumMod val="60000"/>
                <a:lumOff val="40000"/>
              </a:schemeClr>
            </a:solidFill>
            <a:prstDash val="dash"/>
          </a:ln>
        </p:spPr>
        <p:txBody>
          <a:bodyPr wrap="square" rtlCol="0">
            <a:spAutoFit/>
          </a:bodyPr>
          <a:lstStyle/>
          <a:p>
            <a:pPr algn="ctr"/>
            <a:r>
              <a:rPr lang="en-US" altLang="zh-CN" sz="1400" dirty="0">
                <a:latin typeface="Arial" panose="020B0604020202020204" pitchFamily="34" charset="0"/>
                <a:cs typeface="Calibri" panose="020F0502020204030204" pitchFamily="34" charset="0"/>
              </a:rPr>
              <a:t>Fine-tune decoder</a:t>
            </a:r>
            <a:endParaRPr lang="zh-CN" altLang="en-US" sz="1400" dirty="0">
              <a:latin typeface="Calibri" panose="020F0502020204030204" pitchFamily="34" charset="0"/>
              <a:cs typeface="Calibri" panose="020F0502020204030204" pitchFamily="34" charset="0"/>
            </a:endParaRPr>
          </a:p>
        </p:txBody>
      </p:sp>
      <p:cxnSp>
        <p:nvCxnSpPr>
          <p:cNvPr id="280" name="直接箭头连接符 279">
            <a:extLst>
              <a:ext uri="{FF2B5EF4-FFF2-40B4-BE49-F238E27FC236}">
                <a16:creationId xmlns:a16="http://schemas.microsoft.com/office/drawing/2014/main" id="{3B6DE253-7459-851B-DEE9-29655BDB80F8}"/>
              </a:ext>
            </a:extLst>
          </p:cNvPr>
          <p:cNvCxnSpPr>
            <a:cxnSpLocks/>
          </p:cNvCxnSpPr>
          <p:nvPr/>
        </p:nvCxnSpPr>
        <p:spPr>
          <a:xfrm>
            <a:off x="8073617" y="3328443"/>
            <a:ext cx="30871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1" name="矩形: 圆角 280">
            <a:extLst>
              <a:ext uri="{FF2B5EF4-FFF2-40B4-BE49-F238E27FC236}">
                <a16:creationId xmlns:a16="http://schemas.microsoft.com/office/drawing/2014/main" id="{B5952915-5A7C-F257-E99D-6F69171FEB72}"/>
              </a:ext>
            </a:extLst>
          </p:cNvPr>
          <p:cNvSpPr/>
          <p:nvPr/>
        </p:nvSpPr>
        <p:spPr>
          <a:xfrm rot="16200000">
            <a:off x="5223803" y="4696937"/>
            <a:ext cx="320040" cy="502697"/>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2" name="文本框 281">
            <a:extLst>
              <a:ext uri="{FF2B5EF4-FFF2-40B4-BE49-F238E27FC236}">
                <a16:creationId xmlns:a16="http://schemas.microsoft.com/office/drawing/2014/main" id="{9124CB2E-227B-635A-CCDA-FD9057021329}"/>
              </a:ext>
            </a:extLst>
          </p:cNvPr>
          <p:cNvSpPr txBox="1"/>
          <p:nvPr/>
        </p:nvSpPr>
        <p:spPr>
          <a:xfrm>
            <a:off x="5604470" y="4763619"/>
            <a:ext cx="706120" cy="338554"/>
          </a:xfrm>
          <a:prstGeom prst="rect">
            <a:avLst/>
          </a:prstGeom>
          <a:noFill/>
        </p:spPr>
        <p:txBody>
          <a:bodyPr wrap="square" rtlCol="0">
            <a:spAutoFit/>
          </a:bodyPr>
          <a:lstStyle/>
          <a:p>
            <a:r>
              <a:rPr lang="en-US" altLang="zh-CN" sz="1600" dirty="0">
                <a:latin typeface="Calibri" panose="020F0502020204030204" pitchFamily="34" charset="0"/>
                <a:ea typeface="Calibri" panose="020F0502020204030204" pitchFamily="34" charset="0"/>
                <a:cs typeface="Calibri" panose="020F0502020204030204" pitchFamily="34" charset="0"/>
              </a:rPr>
              <a:t>MLP</a:t>
            </a:r>
            <a:endParaRPr lang="zh-CN" altLang="en-US" sz="1600" dirty="0">
              <a:latin typeface="Calibri" panose="020F0502020204030204" pitchFamily="34" charset="0"/>
              <a:cs typeface="Calibri" panose="020F0502020204030204" pitchFamily="34" charset="0"/>
            </a:endParaRPr>
          </a:p>
        </p:txBody>
      </p:sp>
      <p:sp>
        <p:nvSpPr>
          <p:cNvPr id="283" name="文本框 282">
            <a:extLst>
              <a:ext uri="{FF2B5EF4-FFF2-40B4-BE49-F238E27FC236}">
                <a16:creationId xmlns:a16="http://schemas.microsoft.com/office/drawing/2014/main" id="{B4AD0047-CA84-AAED-72BB-734C6FFDB0E1}"/>
              </a:ext>
            </a:extLst>
          </p:cNvPr>
          <p:cNvSpPr txBox="1"/>
          <p:nvPr/>
        </p:nvSpPr>
        <p:spPr>
          <a:xfrm>
            <a:off x="4336248" y="2144790"/>
            <a:ext cx="2056360" cy="584775"/>
          </a:xfrm>
          <a:prstGeom prst="rect">
            <a:avLst/>
          </a:prstGeom>
          <a:noFill/>
        </p:spPr>
        <p:txBody>
          <a:bodyPr wrap="square" rtlCol="0">
            <a:spAutoFit/>
          </a:bodyPr>
          <a:lstStyle/>
          <a:p>
            <a:r>
              <a:rPr lang="en-US" altLang="zh-CN" sz="1600" dirty="0">
                <a:latin typeface="Calibri" panose="020F0502020204030204" pitchFamily="34" charset="0"/>
                <a:ea typeface="Calibri" panose="020F0502020204030204" pitchFamily="34" charset="0"/>
                <a:cs typeface="Calibri" panose="020F0502020204030204" pitchFamily="34" charset="0"/>
              </a:rPr>
              <a:t>Labeled Measurements</a:t>
            </a:r>
            <a:endParaRPr lang="zh-CN" altLang="en-US" sz="1600" dirty="0">
              <a:latin typeface="Calibri" panose="020F0502020204030204" pitchFamily="34" charset="0"/>
              <a:cs typeface="Calibri" panose="020F0502020204030204" pitchFamily="34" charset="0"/>
            </a:endParaRPr>
          </a:p>
        </p:txBody>
      </p:sp>
      <p:cxnSp>
        <p:nvCxnSpPr>
          <p:cNvPr id="284" name="直接箭头连接符 283">
            <a:extLst>
              <a:ext uri="{FF2B5EF4-FFF2-40B4-BE49-F238E27FC236}">
                <a16:creationId xmlns:a16="http://schemas.microsoft.com/office/drawing/2014/main" id="{BAAAE96B-78BC-3B7A-312B-FA47372BAA19}"/>
              </a:ext>
            </a:extLst>
          </p:cNvPr>
          <p:cNvCxnSpPr>
            <a:cxnSpLocks/>
          </p:cNvCxnSpPr>
          <p:nvPr/>
        </p:nvCxnSpPr>
        <p:spPr>
          <a:xfrm flipV="1">
            <a:off x="5274044" y="3337353"/>
            <a:ext cx="489666" cy="106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5" name="文本框 284">
                <a:extLst>
                  <a:ext uri="{FF2B5EF4-FFF2-40B4-BE49-F238E27FC236}">
                    <a16:creationId xmlns:a16="http://schemas.microsoft.com/office/drawing/2014/main" id="{ACD5BA6C-9EF5-7F54-661F-1BA211777035}"/>
                  </a:ext>
                </a:extLst>
              </p:cNvPr>
              <p:cNvSpPr txBox="1"/>
              <p:nvPr/>
            </p:nvSpPr>
            <p:spPr>
              <a:xfrm>
                <a:off x="5297489" y="3034931"/>
                <a:ext cx="2158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oMath>
                  </m:oMathPara>
                </a14:m>
                <a:endParaRPr lang="zh-CN" altLang="en-US" dirty="0"/>
              </a:p>
            </p:txBody>
          </p:sp>
        </mc:Choice>
        <mc:Fallback xmlns="">
          <p:sp>
            <p:nvSpPr>
              <p:cNvPr id="285" name="文本框 284">
                <a:extLst>
                  <a:ext uri="{FF2B5EF4-FFF2-40B4-BE49-F238E27FC236}">
                    <a16:creationId xmlns:a16="http://schemas.microsoft.com/office/drawing/2014/main" id="{ACD5BA6C-9EF5-7F54-661F-1BA211777035}"/>
                  </a:ext>
                </a:extLst>
              </p:cNvPr>
              <p:cNvSpPr txBox="1">
                <a:spLocks noRot="1" noChangeAspect="1" noMove="1" noResize="1" noEditPoints="1" noAdjustHandles="1" noChangeArrowheads="1" noChangeShapeType="1" noTextEdit="1"/>
              </p:cNvSpPr>
              <p:nvPr/>
            </p:nvSpPr>
            <p:spPr>
              <a:xfrm>
                <a:off x="5297489" y="3034931"/>
                <a:ext cx="215828" cy="276999"/>
              </a:xfrm>
              <a:prstGeom prst="rect">
                <a:avLst/>
              </a:prstGeom>
              <a:blipFill>
                <a:blip r:embed="rId5"/>
                <a:stretch>
                  <a:fillRect l="-22857" r="-22857" b="-6667"/>
                </a:stretch>
              </a:blipFill>
            </p:spPr>
            <p:txBody>
              <a:bodyPr/>
              <a:lstStyle/>
              <a:p>
                <a:r>
                  <a:rPr lang="zh-CN" altLang="en-US">
                    <a:noFill/>
                  </a:rPr>
                  <a:t> </a:t>
                </a:r>
              </a:p>
            </p:txBody>
          </p:sp>
        </mc:Fallback>
      </mc:AlternateContent>
      <p:sp>
        <p:nvSpPr>
          <p:cNvPr id="286" name="矩形: 圆角 285">
            <a:extLst>
              <a:ext uri="{FF2B5EF4-FFF2-40B4-BE49-F238E27FC236}">
                <a16:creationId xmlns:a16="http://schemas.microsoft.com/office/drawing/2014/main" id="{C8A08220-F948-8D16-7D26-503DFA042CE9}"/>
              </a:ext>
            </a:extLst>
          </p:cNvPr>
          <p:cNvSpPr/>
          <p:nvPr/>
        </p:nvSpPr>
        <p:spPr>
          <a:xfrm>
            <a:off x="5763710" y="2732043"/>
            <a:ext cx="320040" cy="1185220"/>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87" name="连接符: 肘形 286">
            <a:extLst>
              <a:ext uri="{FF2B5EF4-FFF2-40B4-BE49-F238E27FC236}">
                <a16:creationId xmlns:a16="http://schemas.microsoft.com/office/drawing/2014/main" id="{1D1B2D14-5C3A-FC66-CC34-12E22A86BCE8}"/>
              </a:ext>
            </a:extLst>
          </p:cNvPr>
          <p:cNvCxnSpPr>
            <a:cxnSpLocks/>
          </p:cNvCxnSpPr>
          <p:nvPr/>
        </p:nvCxnSpPr>
        <p:spPr>
          <a:xfrm rot="5400000" flipH="1" flipV="1">
            <a:off x="5538755" y="3083225"/>
            <a:ext cx="260740" cy="187084"/>
          </a:xfrm>
          <a:prstGeom prst="bentConnector3">
            <a:avLst>
              <a:gd name="adj1" fmla="val 10053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连接符: 肘形 287">
            <a:extLst>
              <a:ext uri="{FF2B5EF4-FFF2-40B4-BE49-F238E27FC236}">
                <a16:creationId xmlns:a16="http://schemas.microsoft.com/office/drawing/2014/main" id="{1B15106C-AA17-6FC0-1391-204B822EA4D7}"/>
              </a:ext>
            </a:extLst>
          </p:cNvPr>
          <p:cNvCxnSpPr>
            <a:cxnSpLocks/>
          </p:cNvCxnSpPr>
          <p:nvPr/>
        </p:nvCxnSpPr>
        <p:spPr>
          <a:xfrm rot="16200000" flipH="1">
            <a:off x="5501859" y="3367548"/>
            <a:ext cx="320752" cy="172390"/>
          </a:xfrm>
          <a:prstGeom prst="bentConnector3">
            <a:avLst>
              <a:gd name="adj1" fmla="val 9998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9" name="组合 288">
            <a:extLst>
              <a:ext uri="{FF2B5EF4-FFF2-40B4-BE49-F238E27FC236}">
                <a16:creationId xmlns:a16="http://schemas.microsoft.com/office/drawing/2014/main" id="{45AF0426-98BF-5ECD-BAD0-E5A9350231AB}"/>
              </a:ext>
            </a:extLst>
          </p:cNvPr>
          <p:cNvGrpSpPr/>
          <p:nvPr/>
        </p:nvGrpSpPr>
        <p:grpSpPr>
          <a:xfrm>
            <a:off x="6079164" y="3190978"/>
            <a:ext cx="713759" cy="267349"/>
            <a:chOff x="5091297" y="1702372"/>
            <a:chExt cx="713759" cy="267349"/>
          </a:xfrm>
        </p:grpSpPr>
        <p:cxnSp>
          <p:nvCxnSpPr>
            <p:cNvPr id="290" name="直接箭头连接符 289">
              <a:extLst>
                <a:ext uri="{FF2B5EF4-FFF2-40B4-BE49-F238E27FC236}">
                  <a16:creationId xmlns:a16="http://schemas.microsoft.com/office/drawing/2014/main" id="{11D72CE2-F605-6DAF-B6CF-171957D79C78}"/>
                </a:ext>
              </a:extLst>
            </p:cNvPr>
            <p:cNvCxnSpPr>
              <a:cxnSpLocks/>
            </p:cNvCxnSpPr>
            <p:nvPr/>
          </p:nvCxnSpPr>
          <p:spPr>
            <a:xfrm flipV="1">
              <a:off x="5091297" y="1846167"/>
              <a:ext cx="216000" cy="106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椭圆 290">
              <a:extLst>
                <a:ext uri="{FF2B5EF4-FFF2-40B4-BE49-F238E27FC236}">
                  <a16:creationId xmlns:a16="http://schemas.microsoft.com/office/drawing/2014/main" id="{C5BDE686-9119-A4EC-D72D-C6264BA4A5D3}"/>
                </a:ext>
              </a:extLst>
            </p:cNvPr>
            <p:cNvSpPr/>
            <p:nvPr/>
          </p:nvSpPr>
          <p:spPr>
            <a:xfrm>
              <a:off x="5307064" y="1702372"/>
              <a:ext cx="274320" cy="2673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2" name="直接连接符 291">
              <a:extLst>
                <a:ext uri="{FF2B5EF4-FFF2-40B4-BE49-F238E27FC236}">
                  <a16:creationId xmlns:a16="http://schemas.microsoft.com/office/drawing/2014/main" id="{0509D18F-7B94-C463-EA5B-282604372F89}"/>
                </a:ext>
              </a:extLst>
            </p:cNvPr>
            <p:cNvCxnSpPr>
              <a:stCxn id="291" idx="2"/>
              <a:endCxn id="291" idx="6"/>
            </p:cNvCxnSpPr>
            <p:nvPr/>
          </p:nvCxnSpPr>
          <p:spPr>
            <a:xfrm>
              <a:off x="5307064" y="1836047"/>
              <a:ext cx="2743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直接连接符 292">
              <a:extLst>
                <a:ext uri="{FF2B5EF4-FFF2-40B4-BE49-F238E27FC236}">
                  <a16:creationId xmlns:a16="http://schemas.microsoft.com/office/drawing/2014/main" id="{BAB6B952-50D3-7A51-056B-8B01B21EF89E}"/>
                </a:ext>
              </a:extLst>
            </p:cNvPr>
            <p:cNvCxnSpPr>
              <a:cxnSpLocks/>
              <a:stCxn id="291" idx="0"/>
              <a:endCxn id="291" idx="4"/>
            </p:cNvCxnSpPr>
            <p:nvPr/>
          </p:nvCxnSpPr>
          <p:spPr>
            <a:xfrm>
              <a:off x="5444224" y="1702372"/>
              <a:ext cx="0" cy="2673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直接箭头连接符 293">
              <a:extLst>
                <a:ext uri="{FF2B5EF4-FFF2-40B4-BE49-F238E27FC236}">
                  <a16:creationId xmlns:a16="http://schemas.microsoft.com/office/drawing/2014/main" id="{EF3CD00D-8FE5-0196-4D9E-5113676E3114}"/>
                </a:ext>
              </a:extLst>
            </p:cNvPr>
            <p:cNvCxnSpPr>
              <a:cxnSpLocks/>
            </p:cNvCxnSpPr>
            <p:nvPr/>
          </p:nvCxnSpPr>
          <p:spPr>
            <a:xfrm flipV="1">
              <a:off x="5589056" y="1837212"/>
              <a:ext cx="216000" cy="106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95" name="连接符: 肘形 294">
            <a:extLst>
              <a:ext uri="{FF2B5EF4-FFF2-40B4-BE49-F238E27FC236}">
                <a16:creationId xmlns:a16="http://schemas.microsoft.com/office/drawing/2014/main" id="{67BE8497-6F48-A798-6CFE-AEA2FE1AB5FA}"/>
              </a:ext>
            </a:extLst>
          </p:cNvPr>
          <p:cNvCxnSpPr>
            <a:cxnSpLocks/>
          </p:cNvCxnSpPr>
          <p:nvPr/>
        </p:nvCxnSpPr>
        <p:spPr>
          <a:xfrm rot="16200000" flipH="1">
            <a:off x="5850983" y="2898383"/>
            <a:ext cx="146397" cy="1015819"/>
          </a:xfrm>
          <a:prstGeom prst="bentConnector3">
            <a:avLst>
              <a:gd name="adj1" fmla="val 48170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6" name="文本框 295">
            <a:extLst>
              <a:ext uri="{FF2B5EF4-FFF2-40B4-BE49-F238E27FC236}">
                <a16:creationId xmlns:a16="http://schemas.microsoft.com/office/drawing/2014/main" id="{17474B52-4688-72C5-5963-F1761CBF6023}"/>
              </a:ext>
            </a:extLst>
          </p:cNvPr>
          <p:cNvSpPr txBox="1"/>
          <p:nvPr/>
        </p:nvSpPr>
        <p:spPr>
          <a:xfrm>
            <a:off x="4696504" y="3980361"/>
            <a:ext cx="747138" cy="338554"/>
          </a:xfrm>
          <a:prstGeom prst="rect">
            <a:avLst/>
          </a:prstGeom>
          <a:noFill/>
        </p:spPr>
        <p:txBody>
          <a:bodyPr wrap="square" rtlCol="0">
            <a:spAutoFit/>
          </a:bodyPr>
          <a:lstStyle/>
          <a:p>
            <a:r>
              <a:rPr lang="en-US" altLang="zh-CN" sz="1600" dirty="0">
                <a:latin typeface="Calibri" panose="020F0502020204030204" pitchFamily="34" charset="0"/>
                <a:ea typeface="Calibri" panose="020F0502020204030204" pitchFamily="34" charset="0"/>
                <a:cs typeface="Calibri" panose="020F0502020204030204" pitchFamily="34" charset="0"/>
              </a:rPr>
              <a:t>F</a:t>
            </a:r>
            <a:r>
              <a:rPr lang="en-US" altLang="zh-CN" sz="1600" b="0" i="0" dirty="0">
                <a:solidFill>
                  <a:srgbClr val="101214"/>
                </a:solidFill>
                <a:effectLst/>
                <a:latin typeface="PingFang SC"/>
              </a:rPr>
              <a:t>rozen</a:t>
            </a:r>
            <a:endParaRPr lang="zh-CN" altLang="en-US" sz="1600" dirty="0">
              <a:latin typeface="Calibri" panose="020F0502020204030204" pitchFamily="34" charset="0"/>
              <a:cs typeface="Calibri" panose="020F0502020204030204" pitchFamily="34" charset="0"/>
            </a:endParaRPr>
          </a:p>
        </p:txBody>
      </p:sp>
      <p:sp>
        <p:nvSpPr>
          <p:cNvPr id="297" name="矩形: 圆角 296">
            <a:extLst>
              <a:ext uri="{FF2B5EF4-FFF2-40B4-BE49-F238E27FC236}">
                <a16:creationId xmlns:a16="http://schemas.microsoft.com/office/drawing/2014/main" id="{CFAFC4BF-79AE-E1B5-7E25-8730A16A8836}"/>
              </a:ext>
            </a:extLst>
          </p:cNvPr>
          <p:cNvSpPr/>
          <p:nvPr/>
        </p:nvSpPr>
        <p:spPr>
          <a:xfrm rot="16200000">
            <a:off x="6475398" y="4686318"/>
            <a:ext cx="320040" cy="502697"/>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98" name="文本框 297">
            <a:extLst>
              <a:ext uri="{FF2B5EF4-FFF2-40B4-BE49-F238E27FC236}">
                <a16:creationId xmlns:a16="http://schemas.microsoft.com/office/drawing/2014/main" id="{96FDF67B-8818-7D25-7747-B90C0CAEF1B2}"/>
              </a:ext>
            </a:extLst>
          </p:cNvPr>
          <p:cNvSpPr txBox="1"/>
          <p:nvPr/>
        </p:nvSpPr>
        <p:spPr>
          <a:xfrm>
            <a:off x="6873254" y="4756625"/>
            <a:ext cx="2165095" cy="338554"/>
          </a:xfrm>
          <a:prstGeom prst="rect">
            <a:avLst/>
          </a:prstGeom>
          <a:noFill/>
        </p:spPr>
        <p:txBody>
          <a:bodyPr wrap="square" rtlCol="0">
            <a:spAutoFit/>
          </a:bodyPr>
          <a:lstStyle/>
          <a:p>
            <a:pPr algn="ctr"/>
            <a:r>
              <a:rPr lang="en-US" altLang="zh-CN" sz="1600" dirty="0">
                <a:latin typeface="Calibri" panose="020F0502020204030204" pitchFamily="34" charset="0"/>
                <a:ea typeface="Calibri" panose="020F0502020204030204" pitchFamily="34" charset="0"/>
                <a:cs typeface="Calibri" panose="020F0502020204030204" pitchFamily="34" charset="0"/>
              </a:rPr>
              <a:t>Multi-head Attention</a:t>
            </a:r>
            <a:endParaRPr lang="zh-CN" altLang="en-US" sz="1600" dirty="0">
              <a:latin typeface="Calibri" panose="020F0502020204030204" pitchFamily="34" charset="0"/>
              <a:cs typeface="Calibri" panose="020F0502020204030204" pitchFamily="34" charset="0"/>
            </a:endParaRPr>
          </a:p>
        </p:txBody>
      </p:sp>
      <p:sp>
        <p:nvSpPr>
          <p:cNvPr id="299" name="矩形: 圆角 298">
            <a:extLst>
              <a:ext uri="{FF2B5EF4-FFF2-40B4-BE49-F238E27FC236}">
                <a16:creationId xmlns:a16="http://schemas.microsoft.com/office/drawing/2014/main" id="{91DC745E-F8D8-D40D-95DE-2A551B85E706}"/>
              </a:ext>
            </a:extLst>
          </p:cNvPr>
          <p:cNvSpPr/>
          <p:nvPr/>
        </p:nvSpPr>
        <p:spPr>
          <a:xfrm rot="5400000">
            <a:off x="6354828" y="3167944"/>
            <a:ext cx="1172466" cy="31409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Calibri" panose="020F0502020204030204" pitchFamily="34" charset="0"/>
                <a:ea typeface="Calibri" panose="020F0502020204030204" pitchFamily="34" charset="0"/>
                <a:cs typeface="Calibri" panose="020F0502020204030204" pitchFamily="34" charset="0"/>
              </a:rPr>
              <a:t>Flatten layer</a:t>
            </a:r>
            <a:endParaRPr lang="zh-CN" altLang="en-US" sz="1400" dirty="0">
              <a:solidFill>
                <a:schemeClr val="tx1"/>
              </a:solidFill>
              <a:latin typeface="Calibri" panose="020F0502020204030204" pitchFamily="34" charset="0"/>
              <a:cs typeface="Calibri" panose="020F0502020204030204" pitchFamily="34" charset="0"/>
            </a:endParaRPr>
          </a:p>
        </p:txBody>
      </p:sp>
      <p:sp>
        <p:nvSpPr>
          <p:cNvPr id="300" name="矩形: 圆角 299">
            <a:extLst>
              <a:ext uri="{FF2B5EF4-FFF2-40B4-BE49-F238E27FC236}">
                <a16:creationId xmlns:a16="http://schemas.microsoft.com/office/drawing/2014/main" id="{487DFBDA-7D60-68C8-0572-DC543B99B5FB}"/>
              </a:ext>
            </a:extLst>
          </p:cNvPr>
          <p:cNvSpPr/>
          <p:nvPr/>
        </p:nvSpPr>
        <p:spPr>
          <a:xfrm rot="5400000">
            <a:off x="6828840" y="3167944"/>
            <a:ext cx="1172466" cy="31409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Calibri" panose="020F0502020204030204" pitchFamily="34" charset="0"/>
                <a:ea typeface="Calibri" panose="020F0502020204030204" pitchFamily="34" charset="0"/>
                <a:cs typeface="Calibri" panose="020F0502020204030204" pitchFamily="34" charset="0"/>
              </a:rPr>
              <a:t>Dropout </a:t>
            </a:r>
            <a:r>
              <a:rPr lang="zh-CN" alt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zh-CN" altLang="en-US" sz="1400" dirty="0">
              <a:solidFill>
                <a:schemeClr val="tx1"/>
              </a:solidFill>
              <a:latin typeface="Calibri" panose="020F0502020204030204" pitchFamily="34" charset="0"/>
              <a:cs typeface="Calibri" panose="020F0502020204030204" pitchFamily="34" charset="0"/>
            </a:endParaRPr>
          </a:p>
        </p:txBody>
      </p:sp>
      <p:cxnSp>
        <p:nvCxnSpPr>
          <p:cNvPr id="301" name="直接箭头连接符 300">
            <a:extLst>
              <a:ext uri="{FF2B5EF4-FFF2-40B4-BE49-F238E27FC236}">
                <a16:creationId xmlns:a16="http://schemas.microsoft.com/office/drawing/2014/main" id="{743BC3FE-F969-A5F0-BDE7-A30785D9BA57}"/>
              </a:ext>
            </a:extLst>
          </p:cNvPr>
          <p:cNvCxnSpPr>
            <a:cxnSpLocks/>
            <a:stCxn id="299" idx="0"/>
            <a:endCxn id="300" idx="2"/>
          </p:cNvCxnSpPr>
          <p:nvPr/>
        </p:nvCxnSpPr>
        <p:spPr>
          <a:xfrm>
            <a:off x="7098107" y="3324990"/>
            <a:ext cx="159920"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直接箭头连接符 301">
            <a:extLst>
              <a:ext uri="{FF2B5EF4-FFF2-40B4-BE49-F238E27FC236}">
                <a16:creationId xmlns:a16="http://schemas.microsoft.com/office/drawing/2014/main" id="{3B551193-3B79-D63E-1163-601E99A26DB8}"/>
              </a:ext>
            </a:extLst>
          </p:cNvPr>
          <p:cNvCxnSpPr>
            <a:cxnSpLocks/>
            <a:stCxn id="300" idx="0"/>
            <a:endCxn id="277" idx="1"/>
          </p:cNvCxnSpPr>
          <p:nvPr/>
        </p:nvCxnSpPr>
        <p:spPr>
          <a:xfrm flipV="1">
            <a:off x="7572119" y="3324652"/>
            <a:ext cx="167456" cy="33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12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5">
            <a:extLst>
              <a:ext uri="{FF2B5EF4-FFF2-40B4-BE49-F238E27FC236}">
                <a16:creationId xmlns:a16="http://schemas.microsoft.com/office/drawing/2014/main" id="{AFFBE31F-42DC-A4CA-5472-51205C3B9BFD}"/>
              </a:ext>
            </a:extLst>
          </p:cNvPr>
          <p:cNvGraphicFramePr>
            <a:graphicFrameLocks noGrp="1"/>
          </p:cNvGraphicFramePr>
          <p:nvPr/>
        </p:nvGraphicFramePr>
        <p:xfrm>
          <a:off x="0" y="3"/>
          <a:ext cx="12192000" cy="365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238813408"/>
                    </a:ext>
                  </a:extLst>
                </a:gridCol>
                <a:gridCol w="2032000">
                  <a:extLst>
                    <a:ext uri="{9D8B030D-6E8A-4147-A177-3AD203B41FA5}">
                      <a16:colId xmlns:a16="http://schemas.microsoft.com/office/drawing/2014/main" val="4134155310"/>
                    </a:ext>
                  </a:extLst>
                </a:gridCol>
                <a:gridCol w="2032000">
                  <a:extLst>
                    <a:ext uri="{9D8B030D-6E8A-4147-A177-3AD203B41FA5}">
                      <a16:colId xmlns:a16="http://schemas.microsoft.com/office/drawing/2014/main" val="667694779"/>
                    </a:ext>
                  </a:extLst>
                </a:gridCol>
                <a:gridCol w="2032000">
                  <a:extLst>
                    <a:ext uri="{9D8B030D-6E8A-4147-A177-3AD203B41FA5}">
                      <a16:colId xmlns:a16="http://schemas.microsoft.com/office/drawing/2014/main" val="2355579797"/>
                    </a:ext>
                  </a:extLst>
                </a:gridCol>
                <a:gridCol w="2032000">
                  <a:extLst>
                    <a:ext uri="{9D8B030D-6E8A-4147-A177-3AD203B41FA5}">
                      <a16:colId xmlns:a16="http://schemas.microsoft.com/office/drawing/2014/main" val="3687507388"/>
                    </a:ext>
                  </a:extLst>
                </a:gridCol>
                <a:gridCol w="2032000">
                  <a:extLst>
                    <a:ext uri="{9D8B030D-6E8A-4147-A177-3AD203B41FA5}">
                      <a16:colId xmlns:a16="http://schemas.microsoft.com/office/drawing/2014/main" val="3248093066"/>
                    </a:ext>
                  </a:extLst>
                </a:gridCol>
              </a:tblGrid>
              <a:tr h="174396">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Background</a:t>
                      </a:r>
                      <a:endParaRPr lang="zh-CN" altLang="en-US" dirty="0">
                        <a:solidFill>
                          <a:schemeClr val="tx1"/>
                        </a:solidFill>
                        <a:latin typeface="Calibri" panose="020F0502020204030204" pitchFamily="34" charset="0"/>
                        <a:cs typeface="Calibri" panose="020F0502020204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Existing Methods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Insight !</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Framework Design</a:t>
                      </a:r>
                      <a:endParaRPr lang="zh-CN" altLang="en-US"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Experiments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189" rtl="0" eaLnBrk="1" latinLnBrk="0" hangingPunct="1"/>
                      <a:r>
                        <a:rPr lang="en-US" altLang="zh-CN"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Take away message</a:t>
                      </a:r>
                      <a:endParaRPr lang="zh-CN" altLang="en-US" sz="1800" b="1" kern="1200" dirty="0">
                        <a:solidFill>
                          <a:schemeClr val="tx1"/>
                        </a:solidFill>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46668522"/>
                  </a:ext>
                </a:extLst>
              </a:tr>
            </a:tbl>
          </a:graphicData>
        </a:graphic>
      </p:graphicFrame>
      <p:sp>
        <p:nvSpPr>
          <p:cNvPr id="4" name="日期占位符 3">
            <a:extLst>
              <a:ext uri="{FF2B5EF4-FFF2-40B4-BE49-F238E27FC236}">
                <a16:creationId xmlns:a16="http://schemas.microsoft.com/office/drawing/2014/main" id="{5B3737C9-D047-46C7-518C-1B105FB07435}"/>
              </a:ext>
            </a:extLst>
          </p:cNvPr>
          <p:cNvSpPr>
            <a:spLocks noGrp="1"/>
          </p:cNvSpPr>
          <p:nvPr>
            <p:ph type="dt" sz="half" idx="10"/>
          </p:nvPr>
        </p:nvSpPr>
        <p:spPr/>
        <p:txBody>
          <a:bodyPr/>
          <a:lstStyle/>
          <a:p>
            <a:fld id="{42925A7E-8D23-4BFE-B22A-B028E79EE939}" type="datetime1">
              <a:rPr kumimoji="1" lang="zh-CN" altLang="en-US" smtClean="0"/>
              <a:t>2023/6/17</a:t>
            </a:fld>
            <a:endParaRPr kumimoji="1" lang="zh-CN" altLang="en-US"/>
          </a:p>
        </p:txBody>
      </p:sp>
      <p:sp>
        <p:nvSpPr>
          <p:cNvPr id="6" name="灯片编号占位符 5">
            <a:extLst>
              <a:ext uri="{FF2B5EF4-FFF2-40B4-BE49-F238E27FC236}">
                <a16:creationId xmlns:a16="http://schemas.microsoft.com/office/drawing/2014/main" id="{5977D4C4-F807-CFB6-3F54-F1E78488B368}"/>
              </a:ext>
            </a:extLst>
          </p:cNvPr>
          <p:cNvSpPr>
            <a:spLocks noGrp="1"/>
          </p:cNvSpPr>
          <p:nvPr>
            <p:ph type="sldNum" sz="quarter" idx="12"/>
          </p:nvPr>
        </p:nvSpPr>
        <p:spPr/>
        <p:txBody>
          <a:bodyPr/>
          <a:lstStyle/>
          <a:p>
            <a:fld id="{977BA8E6-E826-B147-AA17-E3D76A29629C}" type="slidenum">
              <a:rPr kumimoji="1" lang="zh-CN" altLang="en-US" smtClean="0"/>
              <a:t>18</a:t>
            </a:fld>
            <a:endParaRPr kumimoji="1" lang="zh-CN" altLang="en-US"/>
          </a:p>
        </p:txBody>
      </p:sp>
      <p:sp>
        <p:nvSpPr>
          <p:cNvPr id="7" name="文本框 6">
            <a:extLst>
              <a:ext uri="{FF2B5EF4-FFF2-40B4-BE49-F238E27FC236}">
                <a16:creationId xmlns:a16="http://schemas.microsoft.com/office/drawing/2014/main" id="{A2DECD39-A1D2-130F-0029-8A6B4FB22B95}"/>
              </a:ext>
            </a:extLst>
          </p:cNvPr>
          <p:cNvSpPr txBox="1"/>
          <p:nvPr/>
        </p:nvSpPr>
        <p:spPr>
          <a:xfrm>
            <a:off x="0" y="558803"/>
            <a:ext cx="12192000" cy="707886"/>
          </a:xfrm>
          <a:prstGeom prst="rect">
            <a:avLst/>
          </a:prstGeom>
          <a:noFill/>
        </p:spPr>
        <p:txBody>
          <a:bodyPr wrap="square" rtlCol="0">
            <a:spAutoFit/>
          </a:bodyPr>
          <a:lstStyle/>
          <a:p>
            <a:pPr algn="ctr"/>
            <a:r>
              <a:rPr lang="en-US" altLang="zh-CN" sz="4000" b="1" i="0" dirty="0">
                <a:solidFill>
                  <a:srgbClr val="101214"/>
                </a:solidFill>
                <a:effectLst/>
                <a:latin typeface="PingFang SC"/>
              </a:rPr>
              <a:t>The </a:t>
            </a:r>
            <a:r>
              <a:rPr lang="en-US" altLang="zh-CN" sz="4000" b="1" dirty="0">
                <a:solidFill>
                  <a:srgbClr val="101214"/>
                </a:solidFill>
                <a:latin typeface="Calibri" panose="020F0502020204030204" pitchFamily="34" charset="0"/>
                <a:ea typeface="Calibri" panose="020F0502020204030204" pitchFamily="34" charset="0"/>
                <a:cs typeface="Calibri" panose="020F0502020204030204" pitchFamily="34" charset="0"/>
              </a:rPr>
              <a:t>S</a:t>
            </a:r>
            <a:r>
              <a:rPr lang="en-US" altLang="zh-CN" sz="4000" b="1" i="0" dirty="0">
                <a:effectLst/>
                <a:latin typeface="Calibri" panose="020F0502020204030204" pitchFamily="34" charset="0"/>
                <a:ea typeface="Calibri" panose="020F0502020204030204" pitchFamily="34" charset="0"/>
                <a:cs typeface="Calibri" panose="020F0502020204030204" pitchFamily="34" charset="0"/>
              </a:rPr>
              <a:t>upervised Learning Phase</a:t>
            </a:r>
            <a:endParaRPr lang="zh-CN" altLang="en-US" sz="4000" b="1" dirty="0">
              <a:latin typeface="Calibri" panose="020F0502020204030204" pitchFamily="34" charset="0"/>
              <a:cs typeface="Calibri" panose="020F0502020204030204" pitchFamily="34" charset="0"/>
            </a:endParaRPr>
          </a:p>
        </p:txBody>
      </p:sp>
      <p:grpSp>
        <p:nvGrpSpPr>
          <p:cNvPr id="310" name="组合 309">
            <a:extLst>
              <a:ext uri="{FF2B5EF4-FFF2-40B4-BE49-F238E27FC236}">
                <a16:creationId xmlns:a16="http://schemas.microsoft.com/office/drawing/2014/main" id="{2DC9B922-411F-EED9-8B08-1FF5A4B749EE}"/>
              </a:ext>
            </a:extLst>
          </p:cNvPr>
          <p:cNvGrpSpPr/>
          <p:nvPr/>
        </p:nvGrpSpPr>
        <p:grpSpPr>
          <a:xfrm>
            <a:off x="3755690" y="2144790"/>
            <a:ext cx="5282910" cy="3042383"/>
            <a:chOff x="1028894" y="2835033"/>
            <a:chExt cx="5282910" cy="3042383"/>
          </a:xfrm>
        </p:grpSpPr>
        <p:sp>
          <p:nvSpPr>
            <p:cNvPr id="250" name="矩形 249">
              <a:extLst>
                <a:ext uri="{FF2B5EF4-FFF2-40B4-BE49-F238E27FC236}">
                  <a16:creationId xmlns:a16="http://schemas.microsoft.com/office/drawing/2014/main" id="{F7718F6A-B900-165C-85F7-3B0E9401EDC4}"/>
                </a:ext>
              </a:extLst>
            </p:cNvPr>
            <p:cNvSpPr/>
            <p:nvPr/>
          </p:nvSpPr>
          <p:spPr>
            <a:xfrm rot="5400000">
              <a:off x="5801989" y="3704323"/>
              <a:ext cx="371630" cy="648000"/>
            </a:xfrm>
            <a:prstGeom prst="rect">
              <a:avLst/>
            </a:prstGeom>
            <a:solidFill>
              <a:schemeClr val="accent2">
                <a:lumMod val="60000"/>
                <a:lumOff val="40000"/>
              </a:schemeClr>
            </a:solidFill>
            <a:ln>
              <a:solidFill>
                <a:schemeClr val="accent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51" name="矩形: 圆角 250">
              <a:extLst>
                <a:ext uri="{FF2B5EF4-FFF2-40B4-BE49-F238E27FC236}">
                  <a16:creationId xmlns:a16="http://schemas.microsoft.com/office/drawing/2014/main" id="{31CEA4E9-CE25-7FBE-C1B9-EC07AB9E9AE6}"/>
                </a:ext>
              </a:extLst>
            </p:cNvPr>
            <p:cNvSpPr/>
            <p:nvPr/>
          </p:nvSpPr>
          <p:spPr>
            <a:xfrm>
              <a:off x="2605608" y="3347183"/>
              <a:ext cx="2871302" cy="1461519"/>
            </a:xfrm>
            <a:prstGeom prst="roundRect">
              <a:avLst>
                <a:gd name="adj" fmla="val 4467"/>
              </a:avLst>
            </a:prstGeom>
            <a:solidFill>
              <a:schemeClr val="accent2">
                <a:lumMod val="20000"/>
                <a:lumOff val="80000"/>
                <a:alpha val="5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2" name="组合 251">
              <a:extLst>
                <a:ext uri="{FF2B5EF4-FFF2-40B4-BE49-F238E27FC236}">
                  <a16:creationId xmlns:a16="http://schemas.microsoft.com/office/drawing/2014/main" id="{07901042-B3D4-AE0D-BDFF-19DA9BE8BC1D}"/>
                </a:ext>
              </a:extLst>
            </p:cNvPr>
            <p:cNvGrpSpPr/>
            <p:nvPr/>
          </p:nvGrpSpPr>
          <p:grpSpPr>
            <a:xfrm>
              <a:off x="1171237" y="3393885"/>
              <a:ext cx="648000" cy="1294267"/>
              <a:chOff x="1222884" y="4248214"/>
              <a:chExt cx="648000" cy="1294267"/>
            </a:xfrm>
          </p:grpSpPr>
          <p:grpSp>
            <p:nvGrpSpPr>
              <p:cNvPr id="253" name="组合 252">
                <a:extLst>
                  <a:ext uri="{FF2B5EF4-FFF2-40B4-BE49-F238E27FC236}">
                    <a16:creationId xmlns:a16="http://schemas.microsoft.com/office/drawing/2014/main" id="{EEA901BE-F3F0-5560-6C91-A3C2B875D6E9}"/>
                  </a:ext>
                </a:extLst>
              </p:cNvPr>
              <p:cNvGrpSpPr/>
              <p:nvPr/>
            </p:nvGrpSpPr>
            <p:grpSpPr>
              <a:xfrm rot="5400000">
                <a:off x="683771" y="4787327"/>
                <a:ext cx="1294226" cy="216000"/>
                <a:chOff x="5031373" y="3321000"/>
                <a:chExt cx="1294226" cy="216000"/>
              </a:xfrm>
            </p:grpSpPr>
            <p:sp>
              <p:nvSpPr>
                <p:cNvPr id="268" name="矩形 267">
                  <a:extLst>
                    <a:ext uri="{FF2B5EF4-FFF2-40B4-BE49-F238E27FC236}">
                      <a16:creationId xmlns:a16="http://schemas.microsoft.com/office/drawing/2014/main" id="{B319D94F-D97E-58D6-03FD-B78F3F1402BC}"/>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69" name="矩形 268">
                  <a:extLst>
                    <a:ext uri="{FF2B5EF4-FFF2-40B4-BE49-F238E27FC236}">
                      <a16:creationId xmlns:a16="http://schemas.microsoft.com/office/drawing/2014/main" id="{DACF7E2D-C487-8360-7CEF-0F5A99A045AC}"/>
                    </a:ext>
                  </a:extLst>
                </p:cNvPr>
                <p:cNvSpPr/>
                <p:nvPr/>
              </p:nvSpPr>
              <p:spPr>
                <a:xfrm>
                  <a:off x="5247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0" name="矩形 269">
                  <a:extLst>
                    <a:ext uri="{FF2B5EF4-FFF2-40B4-BE49-F238E27FC236}">
                      <a16:creationId xmlns:a16="http://schemas.microsoft.com/office/drawing/2014/main" id="{B7B57D4B-E582-74AE-822C-C0E0AAFB332C}"/>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1" name="矩形 270">
                  <a:extLst>
                    <a:ext uri="{FF2B5EF4-FFF2-40B4-BE49-F238E27FC236}">
                      <a16:creationId xmlns:a16="http://schemas.microsoft.com/office/drawing/2014/main" id="{660E9C94-36E9-58B5-558C-984BEAAA4E15}"/>
                    </a:ext>
                  </a:extLst>
                </p:cNvPr>
                <p:cNvSpPr/>
                <p:nvPr/>
              </p:nvSpPr>
              <p:spPr>
                <a:xfrm>
                  <a:off x="5679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2" name="矩形 271">
                  <a:extLst>
                    <a:ext uri="{FF2B5EF4-FFF2-40B4-BE49-F238E27FC236}">
                      <a16:creationId xmlns:a16="http://schemas.microsoft.com/office/drawing/2014/main" id="{55228D8D-8D8F-B4A5-4C0D-FF65BC8AA8E0}"/>
                    </a:ext>
                  </a:extLst>
                </p:cNvPr>
                <p:cNvSpPr/>
                <p:nvPr/>
              </p:nvSpPr>
              <p:spPr>
                <a:xfrm>
                  <a:off x="5893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3" name="矩形 272">
                  <a:extLst>
                    <a:ext uri="{FF2B5EF4-FFF2-40B4-BE49-F238E27FC236}">
                      <a16:creationId xmlns:a16="http://schemas.microsoft.com/office/drawing/2014/main" id="{FFDA0627-69CA-97D7-36C0-018A23FF9610}"/>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254" name="组合 253">
                <a:extLst>
                  <a:ext uri="{FF2B5EF4-FFF2-40B4-BE49-F238E27FC236}">
                    <a16:creationId xmlns:a16="http://schemas.microsoft.com/office/drawing/2014/main" id="{A1ED3A03-A567-63CC-DB83-E4FAD02901D9}"/>
                  </a:ext>
                </a:extLst>
              </p:cNvPr>
              <p:cNvGrpSpPr/>
              <p:nvPr/>
            </p:nvGrpSpPr>
            <p:grpSpPr>
              <a:xfrm rot="5400000">
                <a:off x="899771" y="4787327"/>
                <a:ext cx="1294226" cy="216000"/>
                <a:chOff x="5031373" y="3321000"/>
                <a:chExt cx="1294226" cy="216000"/>
              </a:xfrm>
            </p:grpSpPr>
            <p:sp>
              <p:nvSpPr>
                <p:cNvPr id="262" name="矩形 261">
                  <a:extLst>
                    <a:ext uri="{FF2B5EF4-FFF2-40B4-BE49-F238E27FC236}">
                      <a16:creationId xmlns:a16="http://schemas.microsoft.com/office/drawing/2014/main" id="{B6771703-7F53-E1B6-F768-68DF3625EE02}"/>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63" name="矩形 262">
                  <a:extLst>
                    <a:ext uri="{FF2B5EF4-FFF2-40B4-BE49-F238E27FC236}">
                      <a16:creationId xmlns:a16="http://schemas.microsoft.com/office/drawing/2014/main" id="{E63FC3CE-FC26-1E03-4073-A3BF6F429272}"/>
                    </a:ext>
                  </a:extLst>
                </p:cNvPr>
                <p:cNvSpPr/>
                <p:nvPr/>
              </p:nvSpPr>
              <p:spPr>
                <a:xfrm>
                  <a:off x="5247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64" name="矩形 263">
                  <a:extLst>
                    <a:ext uri="{FF2B5EF4-FFF2-40B4-BE49-F238E27FC236}">
                      <a16:creationId xmlns:a16="http://schemas.microsoft.com/office/drawing/2014/main" id="{C632983A-E229-669B-CAA1-B0E51C10F2F6}"/>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65" name="矩形 264">
                  <a:extLst>
                    <a:ext uri="{FF2B5EF4-FFF2-40B4-BE49-F238E27FC236}">
                      <a16:creationId xmlns:a16="http://schemas.microsoft.com/office/drawing/2014/main" id="{4576B905-3919-4258-70A0-5414551EDC90}"/>
                    </a:ext>
                  </a:extLst>
                </p:cNvPr>
                <p:cNvSpPr/>
                <p:nvPr/>
              </p:nvSpPr>
              <p:spPr>
                <a:xfrm>
                  <a:off x="5679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66" name="矩形 265">
                  <a:extLst>
                    <a:ext uri="{FF2B5EF4-FFF2-40B4-BE49-F238E27FC236}">
                      <a16:creationId xmlns:a16="http://schemas.microsoft.com/office/drawing/2014/main" id="{FB3B95BD-3718-2767-0AA3-BF3C1F06C5E0}"/>
                    </a:ext>
                  </a:extLst>
                </p:cNvPr>
                <p:cNvSpPr/>
                <p:nvPr/>
              </p:nvSpPr>
              <p:spPr>
                <a:xfrm>
                  <a:off x="5893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67" name="矩形 266">
                  <a:extLst>
                    <a:ext uri="{FF2B5EF4-FFF2-40B4-BE49-F238E27FC236}">
                      <a16:creationId xmlns:a16="http://schemas.microsoft.com/office/drawing/2014/main" id="{13D3B09E-0E41-C4C8-4A10-EAB3E631784D}"/>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255" name="组合 254">
                <a:extLst>
                  <a:ext uri="{FF2B5EF4-FFF2-40B4-BE49-F238E27FC236}">
                    <a16:creationId xmlns:a16="http://schemas.microsoft.com/office/drawing/2014/main" id="{38757036-EB9A-F391-3413-43D765AB3885}"/>
                  </a:ext>
                </a:extLst>
              </p:cNvPr>
              <p:cNvGrpSpPr/>
              <p:nvPr/>
            </p:nvGrpSpPr>
            <p:grpSpPr>
              <a:xfrm rot="5400000">
                <a:off x="1115771" y="4787368"/>
                <a:ext cx="1294226" cy="216000"/>
                <a:chOff x="5031373" y="3321000"/>
                <a:chExt cx="1294226" cy="216000"/>
              </a:xfrm>
            </p:grpSpPr>
            <p:sp>
              <p:nvSpPr>
                <p:cNvPr id="256" name="矩形 255">
                  <a:extLst>
                    <a:ext uri="{FF2B5EF4-FFF2-40B4-BE49-F238E27FC236}">
                      <a16:creationId xmlns:a16="http://schemas.microsoft.com/office/drawing/2014/main" id="{9ADB4D14-5E36-C76A-0D0D-17EB3D879207}"/>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57" name="矩形 256">
                  <a:extLst>
                    <a:ext uri="{FF2B5EF4-FFF2-40B4-BE49-F238E27FC236}">
                      <a16:creationId xmlns:a16="http://schemas.microsoft.com/office/drawing/2014/main" id="{BC1E5CB7-DB59-9B2C-549C-077D6983BBA7}"/>
                    </a:ext>
                  </a:extLst>
                </p:cNvPr>
                <p:cNvSpPr/>
                <p:nvPr/>
              </p:nvSpPr>
              <p:spPr>
                <a:xfrm>
                  <a:off x="5247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58" name="矩形 257">
                  <a:extLst>
                    <a:ext uri="{FF2B5EF4-FFF2-40B4-BE49-F238E27FC236}">
                      <a16:creationId xmlns:a16="http://schemas.microsoft.com/office/drawing/2014/main" id="{427D907A-65CC-E352-DD79-BAF1A1038343}"/>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59" name="矩形 258">
                  <a:extLst>
                    <a:ext uri="{FF2B5EF4-FFF2-40B4-BE49-F238E27FC236}">
                      <a16:creationId xmlns:a16="http://schemas.microsoft.com/office/drawing/2014/main" id="{0001B5B2-649A-3F58-45AA-DB4357991D96}"/>
                    </a:ext>
                  </a:extLst>
                </p:cNvPr>
                <p:cNvSpPr/>
                <p:nvPr/>
              </p:nvSpPr>
              <p:spPr>
                <a:xfrm>
                  <a:off x="5679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60" name="矩形 259">
                  <a:extLst>
                    <a:ext uri="{FF2B5EF4-FFF2-40B4-BE49-F238E27FC236}">
                      <a16:creationId xmlns:a16="http://schemas.microsoft.com/office/drawing/2014/main" id="{EF0679AF-A487-838C-4B6A-4470B70A1BC5}"/>
                    </a:ext>
                  </a:extLst>
                </p:cNvPr>
                <p:cNvSpPr/>
                <p:nvPr/>
              </p:nvSpPr>
              <p:spPr>
                <a:xfrm>
                  <a:off x="5893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61" name="矩形 260">
                  <a:extLst>
                    <a:ext uri="{FF2B5EF4-FFF2-40B4-BE49-F238E27FC236}">
                      <a16:creationId xmlns:a16="http://schemas.microsoft.com/office/drawing/2014/main" id="{994E236D-685C-B83E-4678-30048E041D81}"/>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mc:AlternateContent xmlns:mc="http://schemas.openxmlformats.org/markup-compatibility/2006" xmlns:a14="http://schemas.microsoft.com/office/drawing/2010/main">
          <mc:Choice Requires="a14">
            <p:sp>
              <p:nvSpPr>
                <p:cNvPr id="274" name="文本框 273">
                  <a:extLst>
                    <a:ext uri="{FF2B5EF4-FFF2-40B4-BE49-F238E27FC236}">
                      <a16:creationId xmlns:a16="http://schemas.microsoft.com/office/drawing/2014/main" id="{B29B0044-4C57-572E-FF1E-5447254E4875}"/>
                    </a:ext>
                  </a:extLst>
                </p:cNvPr>
                <p:cNvSpPr txBox="1"/>
                <p:nvPr/>
              </p:nvSpPr>
              <p:spPr>
                <a:xfrm>
                  <a:off x="1328011" y="2993295"/>
                  <a:ext cx="287643"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𝑙</m:t>
                            </m:r>
                          </m:sup>
                        </m:sSubSup>
                      </m:oMath>
                    </m:oMathPara>
                  </a14:m>
                  <a:endParaRPr lang="zh-CN" altLang="en-US" dirty="0">
                    <a:latin typeface="Calibri" panose="020F0502020204030204" pitchFamily="34" charset="0"/>
                    <a:cs typeface="Calibri" panose="020F0502020204030204" pitchFamily="34" charset="0"/>
                  </a:endParaRPr>
                </a:p>
              </p:txBody>
            </p:sp>
          </mc:Choice>
          <mc:Fallback xmlns="">
            <p:sp>
              <p:nvSpPr>
                <p:cNvPr id="274" name="文本框 273">
                  <a:extLst>
                    <a:ext uri="{FF2B5EF4-FFF2-40B4-BE49-F238E27FC236}">
                      <a16:creationId xmlns:a16="http://schemas.microsoft.com/office/drawing/2014/main" id="{B29B0044-4C57-572E-FF1E-5447254E4875}"/>
                    </a:ext>
                  </a:extLst>
                </p:cNvPr>
                <p:cNvSpPr txBox="1">
                  <a:spLocks noRot="1" noChangeAspect="1" noMove="1" noResize="1" noEditPoints="1" noAdjustHandles="1" noChangeArrowheads="1" noChangeShapeType="1" noTextEdit="1"/>
                </p:cNvSpPr>
                <p:nvPr/>
              </p:nvSpPr>
              <p:spPr>
                <a:xfrm>
                  <a:off x="1328011" y="2993295"/>
                  <a:ext cx="287643" cy="299249"/>
                </a:xfrm>
                <a:prstGeom prst="rect">
                  <a:avLst/>
                </a:prstGeom>
                <a:blipFill>
                  <a:blip r:embed="rId3"/>
                  <a:stretch>
                    <a:fillRect l="-17021" r="-8511" b="-20408"/>
                  </a:stretch>
                </a:blipFill>
              </p:spPr>
              <p:txBody>
                <a:bodyPr/>
                <a:lstStyle/>
                <a:p>
                  <a:r>
                    <a:rPr lang="zh-CN" altLang="en-US">
                      <a:noFill/>
                    </a:rPr>
                    <a:t> </a:t>
                  </a:r>
                </a:p>
              </p:txBody>
            </p:sp>
          </mc:Fallback>
        </mc:AlternateContent>
        <p:cxnSp>
          <p:nvCxnSpPr>
            <p:cNvPr id="275" name="直接箭头连接符 274">
              <a:extLst>
                <a:ext uri="{FF2B5EF4-FFF2-40B4-BE49-F238E27FC236}">
                  <a16:creationId xmlns:a16="http://schemas.microsoft.com/office/drawing/2014/main" id="{95C0C006-1BBF-75F7-5428-7A96479537A8}"/>
                </a:ext>
              </a:extLst>
            </p:cNvPr>
            <p:cNvCxnSpPr>
              <a:cxnSpLocks/>
            </p:cNvCxnSpPr>
            <p:nvPr/>
          </p:nvCxnSpPr>
          <p:spPr>
            <a:xfrm>
              <a:off x="1839602" y="4041019"/>
              <a:ext cx="30871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6" name="文本框 275">
              <a:extLst>
                <a:ext uri="{FF2B5EF4-FFF2-40B4-BE49-F238E27FC236}">
                  <a16:creationId xmlns:a16="http://schemas.microsoft.com/office/drawing/2014/main" id="{4C9B3FBF-22A1-7476-5128-22606393955A}"/>
                </a:ext>
              </a:extLst>
            </p:cNvPr>
            <p:cNvSpPr txBox="1"/>
            <p:nvPr/>
          </p:nvSpPr>
          <p:spPr>
            <a:xfrm rot="5400000">
              <a:off x="1677388" y="3875107"/>
              <a:ext cx="1331779" cy="369332"/>
            </a:xfrm>
            <a:prstGeom prst="rect">
              <a:avLst/>
            </a:prstGeom>
            <a:pattFill prst="wdDnDiag">
              <a:fgClr>
                <a:schemeClr val="accent1">
                  <a:lumMod val="20000"/>
                  <a:lumOff val="80000"/>
                </a:schemeClr>
              </a:fgClr>
              <a:bgClr>
                <a:schemeClr val="bg1"/>
              </a:bgClr>
            </a:pattFill>
            <a:ln>
              <a:solidFill>
                <a:schemeClr val="accent1">
                  <a:lumMod val="60000"/>
                  <a:lumOff val="40000"/>
                </a:schemeClr>
              </a:solidFill>
              <a:prstDash val="dash"/>
            </a:ln>
          </p:spPr>
          <p:txBody>
            <a:bodyPr wrap="square" rtlCol="0">
              <a:spAutoFit/>
            </a:bodyPr>
            <a:lstStyle/>
            <a:p>
              <a:pPr algn="ctr"/>
              <a:r>
                <a:rPr lang="en-US" altLang="zh-CN" dirty="0">
                  <a:latin typeface="Arial" panose="020B0604020202020204" pitchFamily="34" charset="0"/>
                </a:rPr>
                <a:t>CaliFormer</a:t>
              </a:r>
              <a:endParaRPr lang="zh-CN" altLang="en-US" dirty="0">
                <a:latin typeface="Calibri" panose="020F0502020204030204" pitchFamily="34" charset="0"/>
                <a:cs typeface="Calibri" panose="020F0502020204030204" pitchFamily="34" charset="0"/>
              </a:endParaRPr>
            </a:p>
          </p:txBody>
        </p:sp>
        <p:sp>
          <p:nvSpPr>
            <p:cNvPr id="277" name="矩形: 圆角 276">
              <a:extLst>
                <a:ext uri="{FF2B5EF4-FFF2-40B4-BE49-F238E27FC236}">
                  <a16:creationId xmlns:a16="http://schemas.microsoft.com/office/drawing/2014/main" id="{D620CE28-01B1-46E8-B4A2-08389D8A1A01}"/>
                </a:ext>
              </a:extLst>
            </p:cNvPr>
            <p:cNvSpPr/>
            <p:nvPr/>
          </p:nvSpPr>
          <p:spPr>
            <a:xfrm>
              <a:off x="5012779" y="3428663"/>
              <a:ext cx="320040" cy="1172464"/>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78" name="文本框 277">
                  <a:extLst>
                    <a:ext uri="{FF2B5EF4-FFF2-40B4-BE49-F238E27FC236}">
                      <a16:creationId xmlns:a16="http://schemas.microsoft.com/office/drawing/2014/main" id="{5BE24FD4-4EF7-19B9-A174-D0E067CD0CA5}"/>
                    </a:ext>
                  </a:extLst>
                </p:cNvPr>
                <p:cNvSpPr txBox="1"/>
                <p:nvPr/>
              </p:nvSpPr>
              <p:spPr>
                <a:xfrm>
                  <a:off x="5889498" y="3883108"/>
                  <a:ext cx="229102" cy="284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𝑌</m:t>
                                </m:r>
                              </m:e>
                            </m:acc>
                          </m:e>
                          <m:sub>
                            <m:r>
                              <a:rPr lang="en-US" altLang="zh-CN" b="0" i="1" smtClean="0">
                                <a:latin typeface="Cambria Math" panose="02040503050406030204" pitchFamily="18" charset="0"/>
                              </a:rPr>
                              <m:t>𝑖</m:t>
                            </m:r>
                          </m:sub>
                        </m:sSub>
                      </m:oMath>
                    </m:oMathPara>
                  </a14:m>
                  <a:endParaRPr lang="zh-CN" altLang="en-US" dirty="0">
                    <a:latin typeface="Calibri" panose="020F0502020204030204" pitchFamily="34" charset="0"/>
                    <a:cs typeface="Calibri" panose="020F0502020204030204" pitchFamily="34" charset="0"/>
                  </a:endParaRPr>
                </a:p>
              </p:txBody>
            </p:sp>
          </mc:Choice>
          <mc:Fallback xmlns="">
            <p:sp>
              <p:nvSpPr>
                <p:cNvPr id="278" name="文本框 277">
                  <a:extLst>
                    <a:ext uri="{FF2B5EF4-FFF2-40B4-BE49-F238E27FC236}">
                      <a16:creationId xmlns:a16="http://schemas.microsoft.com/office/drawing/2014/main" id="{5BE24FD4-4EF7-19B9-A174-D0E067CD0CA5}"/>
                    </a:ext>
                  </a:extLst>
                </p:cNvPr>
                <p:cNvSpPr txBox="1">
                  <a:spLocks noRot="1" noChangeAspect="1" noMove="1" noResize="1" noEditPoints="1" noAdjustHandles="1" noChangeArrowheads="1" noChangeShapeType="1" noTextEdit="1"/>
                </p:cNvSpPr>
                <p:nvPr/>
              </p:nvSpPr>
              <p:spPr>
                <a:xfrm>
                  <a:off x="5889498" y="3883108"/>
                  <a:ext cx="229102" cy="284437"/>
                </a:xfrm>
                <a:prstGeom prst="rect">
                  <a:avLst/>
                </a:prstGeom>
                <a:blipFill>
                  <a:blip r:embed="rId4"/>
                  <a:stretch>
                    <a:fillRect l="-23684" t="-19565" r="-55263" b="-19565"/>
                  </a:stretch>
                </a:blipFill>
              </p:spPr>
              <p:txBody>
                <a:bodyPr/>
                <a:lstStyle/>
                <a:p>
                  <a:r>
                    <a:rPr lang="zh-CN" altLang="en-US">
                      <a:noFill/>
                    </a:rPr>
                    <a:t> </a:t>
                  </a:r>
                </a:p>
              </p:txBody>
            </p:sp>
          </mc:Fallback>
        </mc:AlternateContent>
        <p:sp>
          <p:nvSpPr>
            <p:cNvPr id="279" name="文本框 278">
              <a:extLst>
                <a:ext uri="{FF2B5EF4-FFF2-40B4-BE49-F238E27FC236}">
                  <a16:creationId xmlns:a16="http://schemas.microsoft.com/office/drawing/2014/main" id="{06ECC1AA-6823-CC7D-A567-CD491D406A2C}"/>
                </a:ext>
              </a:extLst>
            </p:cNvPr>
            <p:cNvSpPr txBox="1"/>
            <p:nvPr/>
          </p:nvSpPr>
          <p:spPr>
            <a:xfrm>
              <a:off x="3159879" y="2973347"/>
              <a:ext cx="1762760" cy="307777"/>
            </a:xfrm>
            <a:prstGeom prst="rect">
              <a:avLst/>
            </a:prstGeom>
            <a:solidFill>
              <a:schemeClr val="accent2">
                <a:lumMod val="40000"/>
                <a:lumOff val="60000"/>
              </a:schemeClr>
            </a:solidFill>
            <a:ln>
              <a:solidFill>
                <a:schemeClr val="accent2">
                  <a:lumMod val="60000"/>
                  <a:lumOff val="40000"/>
                </a:schemeClr>
              </a:solidFill>
              <a:prstDash val="dash"/>
            </a:ln>
          </p:spPr>
          <p:txBody>
            <a:bodyPr wrap="square" rtlCol="0">
              <a:spAutoFit/>
            </a:bodyPr>
            <a:lstStyle/>
            <a:p>
              <a:pPr algn="ctr"/>
              <a:r>
                <a:rPr lang="en-US" altLang="zh-CN" sz="1400" dirty="0">
                  <a:latin typeface="Arial" panose="020B0604020202020204" pitchFamily="34" charset="0"/>
                  <a:cs typeface="Calibri" panose="020F0502020204030204" pitchFamily="34" charset="0"/>
                </a:rPr>
                <a:t>Fine-tune decoder</a:t>
              </a:r>
              <a:endParaRPr lang="zh-CN" altLang="en-US" sz="1400" dirty="0">
                <a:latin typeface="Calibri" panose="020F0502020204030204" pitchFamily="34" charset="0"/>
                <a:cs typeface="Calibri" panose="020F0502020204030204" pitchFamily="34" charset="0"/>
              </a:endParaRPr>
            </a:p>
          </p:txBody>
        </p:sp>
        <p:cxnSp>
          <p:nvCxnSpPr>
            <p:cNvPr id="280" name="直接箭头连接符 279">
              <a:extLst>
                <a:ext uri="{FF2B5EF4-FFF2-40B4-BE49-F238E27FC236}">
                  <a16:creationId xmlns:a16="http://schemas.microsoft.com/office/drawing/2014/main" id="{3B6DE253-7459-851B-DEE9-29655BDB80F8}"/>
                </a:ext>
              </a:extLst>
            </p:cNvPr>
            <p:cNvCxnSpPr>
              <a:cxnSpLocks/>
            </p:cNvCxnSpPr>
            <p:nvPr/>
          </p:nvCxnSpPr>
          <p:spPr>
            <a:xfrm>
              <a:off x="5346821" y="4018686"/>
              <a:ext cx="30871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1" name="矩形: 圆角 280">
              <a:extLst>
                <a:ext uri="{FF2B5EF4-FFF2-40B4-BE49-F238E27FC236}">
                  <a16:creationId xmlns:a16="http://schemas.microsoft.com/office/drawing/2014/main" id="{B5952915-5A7C-F257-E99D-6F69171FEB72}"/>
                </a:ext>
              </a:extLst>
            </p:cNvPr>
            <p:cNvSpPr/>
            <p:nvPr/>
          </p:nvSpPr>
          <p:spPr>
            <a:xfrm rot="16200000">
              <a:off x="2497007" y="5387180"/>
              <a:ext cx="320040" cy="502697"/>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2" name="文本框 281">
              <a:extLst>
                <a:ext uri="{FF2B5EF4-FFF2-40B4-BE49-F238E27FC236}">
                  <a16:creationId xmlns:a16="http://schemas.microsoft.com/office/drawing/2014/main" id="{9124CB2E-227B-635A-CCDA-FD9057021329}"/>
                </a:ext>
              </a:extLst>
            </p:cNvPr>
            <p:cNvSpPr txBox="1"/>
            <p:nvPr/>
          </p:nvSpPr>
          <p:spPr>
            <a:xfrm>
              <a:off x="2877674" y="5453862"/>
              <a:ext cx="706120" cy="338554"/>
            </a:xfrm>
            <a:prstGeom prst="rect">
              <a:avLst/>
            </a:prstGeom>
            <a:noFill/>
          </p:spPr>
          <p:txBody>
            <a:bodyPr wrap="square" rtlCol="0">
              <a:spAutoFit/>
            </a:bodyPr>
            <a:lstStyle/>
            <a:p>
              <a:r>
                <a:rPr lang="en-US" altLang="zh-CN" sz="1600" dirty="0">
                  <a:latin typeface="Calibri" panose="020F0502020204030204" pitchFamily="34" charset="0"/>
                  <a:ea typeface="Calibri" panose="020F0502020204030204" pitchFamily="34" charset="0"/>
                  <a:cs typeface="Calibri" panose="020F0502020204030204" pitchFamily="34" charset="0"/>
                </a:rPr>
                <a:t>MLP</a:t>
              </a:r>
              <a:endParaRPr lang="zh-CN" altLang="en-US" sz="1600" dirty="0">
                <a:latin typeface="Calibri" panose="020F0502020204030204" pitchFamily="34" charset="0"/>
                <a:cs typeface="Calibri" panose="020F0502020204030204" pitchFamily="34" charset="0"/>
              </a:endParaRPr>
            </a:p>
          </p:txBody>
        </p:sp>
        <p:sp>
          <p:nvSpPr>
            <p:cNvPr id="283" name="文本框 282">
              <a:extLst>
                <a:ext uri="{FF2B5EF4-FFF2-40B4-BE49-F238E27FC236}">
                  <a16:creationId xmlns:a16="http://schemas.microsoft.com/office/drawing/2014/main" id="{B4AD0047-CA84-AAED-72BB-734C6FFDB0E1}"/>
                </a:ext>
              </a:extLst>
            </p:cNvPr>
            <p:cNvSpPr txBox="1"/>
            <p:nvPr/>
          </p:nvSpPr>
          <p:spPr>
            <a:xfrm>
              <a:off x="1609452" y="2835033"/>
              <a:ext cx="2056360" cy="584775"/>
            </a:xfrm>
            <a:prstGeom prst="rect">
              <a:avLst/>
            </a:prstGeom>
            <a:noFill/>
          </p:spPr>
          <p:txBody>
            <a:bodyPr wrap="square" rtlCol="0">
              <a:spAutoFit/>
            </a:bodyPr>
            <a:lstStyle/>
            <a:p>
              <a:r>
                <a:rPr lang="en-US" altLang="zh-CN" sz="1600" dirty="0">
                  <a:latin typeface="Calibri" panose="020F0502020204030204" pitchFamily="34" charset="0"/>
                  <a:ea typeface="Calibri" panose="020F0502020204030204" pitchFamily="34" charset="0"/>
                  <a:cs typeface="Calibri" panose="020F0502020204030204" pitchFamily="34" charset="0"/>
                </a:rPr>
                <a:t>Labeled Measurements</a:t>
              </a:r>
              <a:endParaRPr lang="zh-CN" altLang="en-US" sz="1600" dirty="0">
                <a:latin typeface="Calibri" panose="020F0502020204030204" pitchFamily="34" charset="0"/>
                <a:cs typeface="Calibri" panose="020F0502020204030204" pitchFamily="34" charset="0"/>
              </a:endParaRPr>
            </a:p>
          </p:txBody>
        </p:sp>
        <p:cxnSp>
          <p:nvCxnSpPr>
            <p:cNvPr id="284" name="直接箭头连接符 283">
              <a:extLst>
                <a:ext uri="{FF2B5EF4-FFF2-40B4-BE49-F238E27FC236}">
                  <a16:creationId xmlns:a16="http://schemas.microsoft.com/office/drawing/2014/main" id="{BAAAE96B-78BC-3B7A-312B-FA47372BAA19}"/>
                </a:ext>
              </a:extLst>
            </p:cNvPr>
            <p:cNvCxnSpPr>
              <a:cxnSpLocks/>
            </p:cNvCxnSpPr>
            <p:nvPr/>
          </p:nvCxnSpPr>
          <p:spPr>
            <a:xfrm flipV="1">
              <a:off x="2547248" y="4027596"/>
              <a:ext cx="489666" cy="106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5" name="文本框 284">
                  <a:extLst>
                    <a:ext uri="{FF2B5EF4-FFF2-40B4-BE49-F238E27FC236}">
                      <a16:creationId xmlns:a16="http://schemas.microsoft.com/office/drawing/2014/main" id="{ACD5BA6C-9EF5-7F54-661F-1BA211777035}"/>
                    </a:ext>
                  </a:extLst>
                </p:cNvPr>
                <p:cNvSpPr txBox="1"/>
                <p:nvPr/>
              </p:nvSpPr>
              <p:spPr>
                <a:xfrm>
                  <a:off x="2570693" y="3725174"/>
                  <a:ext cx="2158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oMath>
                    </m:oMathPara>
                  </a14:m>
                  <a:endParaRPr lang="zh-CN" altLang="en-US" dirty="0"/>
                </a:p>
              </p:txBody>
            </p:sp>
          </mc:Choice>
          <mc:Fallback xmlns="">
            <p:sp>
              <p:nvSpPr>
                <p:cNvPr id="285" name="文本框 284">
                  <a:extLst>
                    <a:ext uri="{FF2B5EF4-FFF2-40B4-BE49-F238E27FC236}">
                      <a16:creationId xmlns:a16="http://schemas.microsoft.com/office/drawing/2014/main" id="{ACD5BA6C-9EF5-7F54-661F-1BA211777035}"/>
                    </a:ext>
                  </a:extLst>
                </p:cNvPr>
                <p:cNvSpPr txBox="1">
                  <a:spLocks noRot="1" noChangeAspect="1" noMove="1" noResize="1" noEditPoints="1" noAdjustHandles="1" noChangeArrowheads="1" noChangeShapeType="1" noTextEdit="1"/>
                </p:cNvSpPr>
                <p:nvPr/>
              </p:nvSpPr>
              <p:spPr>
                <a:xfrm>
                  <a:off x="2570693" y="3725174"/>
                  <a:ext cx="215828" cy="276999"/>
                </a:xfrm>
                <a:prstGeom prst="rect">
                  <a:avLst/>
                </a:prstGeom>
                <a:blipFill>
                  <a:blip r:embed="rId5"/>
                  <a:stretch>
                    <a:fillRect l="-22857" r="-22857" b="-6667"/>
                  </a:stretch>
                </a:blipFill>
              </p:spPr>
              <p:txBody>
                <a:bodyPr/>
                <a:lstStyle/>
                <a:p>
                  <a:r>
                    <a:rPr lang="zh-CN" altLang="en-US">
                      <a:noFill/>
                    </a:rPr>
                    <a:t> </a:t>
                  </a:r>
                </a:p>
              </p:txBody>
            </p:sp>
          </mc:Fallback>
        </mc:AlternateContent>
        <p:sp>
          <p:nvSpPr>
            <p:cNvPr id="286" name="矩形: 圆角 285">
              <a:extLst>
                <a:ext uri="{FF2B5EF4-FFF2-40B4-BE49-F238E27FC236}">
                  <a16:creationId xmlns:a16="http://schemas.microsoft.com/office/drawing/2014/main" id="{C8A08220-F948-8D16-7D26-503DFA042CE9}"/>
                </a:ext>
              </a:extLst>
            </p:cNvPr>
            <p:cNvSpPr/>
            <p:nvPr/>
          </p:nvSpPr>
          <p:spPr>
            <a:xfrm>
              <a:off x="3036914" y="3422286"/>
              <a:ext cx="320040" cy="1185220"/>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87" name="连接符: 肘形 286">
              <a:extLst>
                <a:ext uri="{FF2B5EF4-FFF2-40B4-BE49-F238E27FC236}">
                  <a16:creationId xmlns:a16="http://schemas.microsoft.com/office/drawing/2014/main" id="{1D1B2D14-5C3A-FC66-CC34-12E22A86BCE8}"/>
                </a:ext>
              </a:extLst>
            </p:cNvPr>
            <p:cNvCxnSpPr>
              <a:cxnSpLocks/>
            </p:cNvCxnSpPr>
            <p:nvPr/>
          </p:nvCxnSpPr>
          <p:spPr>
            <a:xfrm rot="5400000" flipH="1" flipV="1">
              <a:off x="2811959" y="3773468"/>
              <a:ext cx="260740" cy="187084"/>
            </a:xfrm>
            <a:prstGeom prst="bentConnector3">
              <a:avLst>
                <a:gd name="adj1" fmla="val 10053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连接符: 肘形 287">
              <a:extLst>
                <a:ext uri="{FF2B5EF4-FFF2-40B4-BE49-F238E27FC236}">
                  <a16:creationId xmlns:a16="http://schemas.microsoft.com/office/drawing/2014/main" id="{1B15106C-AA17-6FC0-1391-204B822EA4D7}"/>
                </a:ext>
              </a:extLst>
            </p:cNvPr>
            <p:cNvCxnSpPr>
              <a:cxnSpLocks/>
            </p:cNvCxnSpPr>
            <p:nvPr/>
          </p:nvCxnSpPr>
          <p:spPr>
            <a:xfrm rot="16200000" flipH="1">
              <a:off x="2775063" y="4057791"/>
              <a:ext cx="320752" cy="172390"/>
            </a:xfrm>
            <a:prstGeom prst="bentConnector3">
              <a:avLst>
                <a:gd name="adj1" fmla="val 9998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9" name="组合 288">
              <a:extLst>
                <a:ext uri="{FF2B5EF4-FFF2-40B4-BE49-F238E27FC236}">
                  <a16:creationId xmlns:a16="http://schemas.microsoft.com/office/drawing/2014/main" id="{45AF0426-98BF-5ECD-BAD0-E5A9350231AB}"/>
                </a:ext>
              </a:extLst>
            </p:cNvPr>
            <p:cNvGrpSpPr/>
            <p:nvPr/>
          </p:nvGrpSpPr>
          <p:grpSpPr>
            <a:xfrm>
              <a:off x="3352368" y="3881221"/>
              <a:ext cx="713759" cy="267349"/>
              <a:chOff x="5091297" y="1702372"/>
              <a:chExt cx="713759" cy="267349"/>
            </a:xfrm>
          </p:grpSpPr>
          <p:cxnSp>
            <p:nvCxnSpPr>
              <p:cNvPr id="290" name="直接箭头连接符 289">
                <a:extLst>
                  <a:ext uri="{FF2B5EF4-FFF2-40B4-BE49-F238E27FC236}">
                    <a16:creationId xmlns:a16="http://schemas.microsoft.com/office/drawing/2014/main" id="{11D72CE2-F605-6DAF-B6CF-171957D79C78}"/>
                  </a:ext>
                </a:extLst>
              </p:cNvPr>
              <p:cNvCxnSpPr>
                <a:cxnSpLocks/>
              </p:cNvCxnSpPr>
              <p:nvPr/>
            </p:nvCxnSpPr>
            <p:spPr>
              <a:xfrm flipV="1">
                <a:off x="5091297" y="1846167"/>
                <a:ext cx="216000" cy="106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椭圆 290">
                <a:extLst>
                  <a:ext uri="{FF2B5EF4-FFF2-40B4-BE49-F238E27FC236}">
                    <a16:creationId xmlns:a16="http://schemas.microsoft.com/office/drawing/2014/main" id="{C5BDE686-9119-A4EC-D72D-C6264BA4A5D3}"/>
                  </a:ext>
                </a:extLst>
              </p:cNvPr>
              <p:cNvSpPr/>
              <p:nvPr/>
            </p:nvSpPr>
            <p:spPr>
              <a:xfrm>
                <a:off x="5307064" y="1702372"/>
                <a:ext cx="274320" cy="2673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2" name="直接连接符 291">
                <a:extLst>
                  <a:ext uri="{FF2B5EF4-FFF2-40B4-BE49-F238E27FC236}">
                    <a16:creationId xmlns:a16="http://schemas.microsoft.com/office/drawing/2014/main" id="{0509D18F-7B94-C463-EA5B-282604372F89}"/>
                  </a:ext>
                </a:extLst>
              </p:cNvPr>
              <p:cNvCxnSpPr>
                <a:stCxn id="291" idx="2"/>
                <a:endCxn id="291" idx="6"/>
              </p:cNvCxnSpPr>
              <p:nvPr/>
            </p:nvCxnSpPr>
            <p:spPr>
              <a:xfrm>
                <a:off x="5307064" y="1836047"/>
                <a:ext cx="2743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直接连接符 292">
                <a:extLst>
                  <a:ext uri="{FF2B5EF4-FFF2-40B4-BE49-F238E27FC236}">
                    <a16:creationId xmlns:a16="http://schemas.microsoft.com/office/drawing/2014/main" id="{BAB6B952-50D3-7A51-056B-8B01B21EF89E}"/>
                  </a:ext>
                </a:extLst>
              </p:cNvPr>
              <p:cNvCxnSpPr>
                <a:cxnSpLocks/>
                <a:stCxn id="291" idx="0"/>
                <a:endCxn id="291" idx="4"/>
              </p:cNvCxnSpPr>
              <p:nvPr/>
            </p:nvCxnSpPr>
            <p:spPr>
              <a:xfrm>
                <a:off x="5444224" y="1702372"/>
                <a:ext cx="0" cy="2673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直接箭头连接符 293">
                <a:extLst>
                  <a:ext uri="{FF2B5EF4-FFF2-40B4-BE49-F238E27FC236}">
                    <a16:creationId xmlns:a16="http://schemas.microsoft.com/office/drawing/2014/main" id="{EF3CD00D-8FE5-0196-4D9E-5113676E3114}"/>
                  </a:ext>
                </a:extLst>
              </p:cNvPr>
              <p:cNvCxnSpPr>
                <a:cxnSpLocks/>
              </p:cNvCxnSpPr>
              <p:nvPr/>
            </p:nvCxnSpPr>
            <p:spPr>
              <a:xfrm flipV="1">
                <a:off x="5589056" y="1837212"/>
                <a:ext cx="216000" cy="106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95" name="连接符: 肘形 294">
              <a:extLst>
                <a:ext uri="{FF2B5EF4-FFF2-40B4-BE49-F238E27FC236}">
                  <a16:creationId xmlns:a16="http://schemas.microsoft.com/office/drawing/2014/main" id="{67BE8497-6F48-A798-6CFE-AEA2FE1AB5FA}"/>
                </a:ext>
              </a:extLst>
            </p:cNvPr>
            <p:cNvCxnSpPr>
              <a:cxnSpLocks/>
            </p:cNvCxnSpPr>
            <p:nvPr/>
          </p:nvCxnSpPr>
          <p:spPr>
            <a:xfrm rot="16200000" flipH="1">
              <a:off x="3124187" y="3588626"/>
              <a:ext cx="146397" cy="1015819"/>
            </a:xfrm>
            <a:prstGeom prst="bentConnector3">
              <a:avLst>
                <a:gd name="adj1" fmla="val 48170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6" name="文本框 295">
              <a:extLst>
                <a:ext uri="{FF2B5EF4-FFF2-40B4-BE49-F238E27FC236}">
                  <a16:creationId xmlns:a16="http://schemas.microsoft.com/office/drawing/2014/main" id="{17474B52-4688-72C5-5963-F1761CBF6023}"/>
                </a:ext>
              </a:extLst>
            </p:cNvPr>
            <p:cNvSpPr txBox="1"/>
            <p:nvPr/>
          </p:nvSpPr>
          <p:spPr>
            <a:xfrm>
              <a:off x="1969708" y="4670604"/>
              <a:ext cx="747138" cy="338554"/>
            </a:xfrm>
            <a:prstGeom prst="rect">
              <a:avLst/>
            </a:prstGeom>
            <a:noFill/>
          </p:spPr>
          <p:txBody>
            <a:bodyPr wrap="square" rtlCol="0">
              <a:spAutoFit/>
            </a:bodyPr>
            <a:lstStyle/>
            <a:p>
              <a:r>
                <a:rPr lang="en-US" altLang="zh-CN" sz="1600" dirty="0">
                  <a:latin typeface="Calibri" panose="020F0502020204030204" pitchFamily="34" charset="0"/>
                  <a:ea typeface="Calibri" panose="020F0502020204030204" pitchFamily="34" charset="0"/>
                  <a:cs typeface="Calibri" panose="020F0502020204030204" pitchFamily="34" charset="0"/>
                </a:rPr>
                <a:t>F</a:t>
              </a:r>
              <a:r>
                <a:rPr lang="en-US" altLang="zh-CN" sz="1600" b="0" i="0" dirty="0">
                  <a:solidFill>
                    <a:srgbClr val="101214"/>
                  </a:solidFill>
                  <a:effectLst/>
                  <a:latin typeface="PingFang SC"/>
                </a:rPr>
                <a:t>rozen</a:t>
              </a:r>
              <a:endParaRPr lang="zh-CN" altLang="en-US" sz="1600" dirty="0">
                <a:latin typeface="Calibri" panose="020F0502020204030204" pitchFamily="34" charset="0"/>
                <a:cs typeface="Calibri" panose="020F0502020204030204" pitchFamily="34" charset="0"/>
              </a:endParaRPr>
            </a:p>
          </p:txBody>
        </p:sp>
        <p:sp>
          <p:nvSpPr>
            <p:cNvPr id="297" name="矩形: 圆角 296">
              <a:extLst>
                <a:ext uri="{FF2B5EF4-FFF2-40B4-BE49-F238E27FC236}">
                  <a16:creationId xmlns:a16="http://schemas.microsoft.com/office/drawing/2014/main" id="{CFAFC4BF-79AE-E1B5-7E25-8730A16A8836}"/>
                </a:ext>
              </a:extLst>
            </p:cNvPr>
            <p:cNvSpPr/>
            <p:nvPr/>
          </p:nvSpPr>
          <p:spPr>
            <a:xfrm rot="16200000">
              <a:off x="3748602" y="5376561"/>
              <a:ext cx="320040" cy="502697"/>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98" name="文本框 297">
              <a:extLst>
                <a:ext uri="{FF2B5EF4-FFF2-40B4-BE49-F238E27FC236}">
                  <a16:creationId xmlns:a16="http://schemas.microsoft.com/office/drawing/2014/main" id="{96FDF67B-8818-7D25-7747-B90C0CAEF1B2}"/>
                </a:ext>
              </a:extLst>
            </p:cNvPr>
            <p:cNvSpPr txBox="1"/>
            <p:nvPr/>
          </p:nvSpPr>
          <p:spPr>
            <a:xfrm>
              <a:off x="4146458" y="5446868"/>
              <a:ext cx="2165095" cy="338554"/>
            </a:xfrm>
            <a:prstGeom prst="rect">
              <a:avLst/>
            </a:prstGeom>
            <a:noFill/>
          </p:spPr>
          <p:txBody>
            <a:bodyPr wrap="square" rtlCol="0">
              <a:spAutoFit/>
            </a:bodyPr>
            <a:lstStyle/>
            <a:p>
              <a:pPr algn="ctr"/>
              <a:r>
                <a:rPr lang="en-US" altLang="zh-CN" sz="1600" dirty="0">
                  <a:latin typeface="Calibri" panose="020F0502020204030204" pitchFamily="34" charset="0"/>
                  <a:ea typeface="Calibri" panose="020F0502020204030204" pitchFamily="34" charset="0"/>
                  <a:cs typeface="Calibri" panose="020F0502020204030204" pitchFamily="34" charset="0"/>
                </a:rPr>
                <a:t>Multi-head Attention</a:t>
              </a:r>
              <a:endParaRPr lang="zh-CN" altLang="en-US" sz="1600" dirty="0">
                <a:latin typeface="Calibri" panose="020F0502020204030204" pitchFamily="34" charset="0"/>
                <a:cs typeface="Calibri" panose="020F0502020204030204" pitchFamily="34" charset="0"/>
              </a:endParaRPr>
            </a:p>
          </p:txBody>
        </p:sp>
        <p:sp>
          <p:nvSpPr>
            <p:cNvPr id="299" name="矩形: 圆角 298">
              <a:extLst>
                <a:ext uri="{FF2B5EF4-FFF2-40B4-BE49-F238E27FC236}">
                  <a16:creationId xmlns:a16="http://schemas.microsoft.com/office/drawing/2014/main" id="{91DC745E-F8D8-D40D-95DE-2A551B85E706}"/>
                </a:ext>
              </a:extLst>
            </p:cNvPr>
            <p:cNvSpPr/>
            <p:nvPr/>
          </p:nvSpPr>
          <p:spPr>
            <a:xfrm rot="5400000">
              <a:off x="3628032" y="3858187"/>
              <a:ext cx="1172466" cy="31409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Calibri" panose="020F0502020204030204" pitchFamily="34" charset="0"/>
                  <a:ea typeface="Calibri" panose="020F0502020204030204" pitchFamily="34" charset="0"/>
                  <a:cs typeface="Calibri" panose="020F0502020204030204" pitchFamily="34" charset="0"/>
                </a:rPr>
                <a:t>Flatten layer</a:t>
              </a:r>
              <a:endParaRPr lang="zh-CN" altLang="en-US" sz="1400" dirty="0">
                <a:solidFill>
                  <a:schemeClr val="tx1"/>
                </a:solidFill>
                <a:latin typeface="Calibri" panose="020F0502020204030204" pitchFamily="34" charset="0"/>
                <a:cs typeface="Calibri" panose="020F0502020204030204" pitchFamily="34" charset="0"/>
              </a:endParaRPr>
            </a:p>
          </p:txBody>
        </p:sp>
        <p:sp>
          <p:nvSpPr>
            <p:cNvPr id="300" name="矩形: 圆角 299">
              <a:extLst>
                <a:ext uri="{FF2B5EF4-FFF2-40B4-BE49-F238E27FC236}">
                  <a16:creationId xmlns:a16="http://schemas.microsoft.com/office/drawing/2014/main" id="{487DFBDA-7D60-68C8-0572-DC543B99B5FB}"/>
                </a:ext>
              </a:extLst>
            </p:cNvPr>
            <p:cNvSpPr/>
            <p:nvPr/>
          </p:nvSpPr>
          <p:spPr>
            <a:xfrm rot="5400000">
              <a:off x="4102044" y="3858187"/>
              <a:ext cx="1172466" cy="31409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Calibri" panose="020F0502020204030204" pitchFamily="34" charset="0"/>
                  <a:ea typeface="Calibri" panose="020F0502020204030204" pitchFamily="34" charset="0"/>
                  <a:cs typeface="Calibri" panose="020F0502020204030204" pitchFamily="34" charset="0"/>
                </a:rPr>
                <a:t>Dropout </a:t>
              </a:r>
              <a:r>
                <a:rPr lang="zh-CN" alt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zh-CN" altLang="en-US" sz="1400" dirty="0">
                <a:solidFill>
                  <a:schemeClr val="tx1"/>
                </a:solidFill>
                <a:latin typeface="Calibri" panose="020F0502020204030204" pitchFamily="34" charset="0"/>
                <a:cs typeface="Calibri" panose="020F0502020204030204" pitchFamily="34" charset="0"/>
              </a:endParaRPr>
            </a:p>
          </p:txBody>
        </p:sp>
        <p:cxnSp>
          <p:nvCxnSpPr>
            <p:cNvPr id="301" name="直接箭头连接符 300">
              <a:extLst>
                <a:ext uri="{FF2B5EF4-FFF2-40B4-BE49-F238E27FC236}">
                  <a16:creationId xmlns:a16="http://schemas.microsoft.com/office/drawing/2014/main" id="{743BC3FE-F969-A5F0-BDE7-A30785D9BA57}"/>
                </a:ext>
              </a:extLst>
            </p:cNvPr>
            <p:cNvCxnSpPr>
              <a:cxnSpLocks/>
              <a:stCxn id="299" idx="0"/>
              <a:endCxn id="300" idx="2"/>
            </p:cNvCxnSpPr>
            <p:nvPr/>
          </p:nvCxnSpPr>
          <p:spPr>
            <a:xfrm>
              <a:off x="4371311" y="4015233"/>
              <a:ext cx="159920"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直接箭头连接符 301">
              <a:extLst>
                <a:ext uri="{FF2B5EF4-FFF2-40B4-BE49-F238E27FC236}">
                  <a16:creationId xmlns:a16="http://schemas.microsoft.com/office/drawing/2014/main" id="{3B551193-3B79-D63E-1163-601E99A26DB8}"/>
                </a:ext>
              </a:extLst>
            </p:cNvPr>
            <p:cNvCxnSpPr>
              <a:cxnSpLocks/>
              <a:stCxn id="300" idx="0"/>
              <a:endCxn id="277" idx="1"/>
            </p:cNvCxnSpPr>
            <p:nvPr/>
          </p:nvCxnSpPr>
          <p:spPr>
            <a:xfrm flipV="1">
              <a:off x="4845323" y="4014895"/>
              <a:ext cx="167456" cy="33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3" name="组合 302">
              <a:extLst>
                <a:ext uri="{FF2B5EF4-FFF2-40B4-BE49-F238E27FC236}">
                  <a16:creationId xmlns:a16="http://schemas.microsoft.com/office/drawing/2014/main" id="{6AE7B36E-8126-4280-367A-9B3FDBFB3E9B}"/>
                </a:ext>
              </a:extLst>
            </p:cNvPr>
            <p:cNvGrpSpPr/>
            <p:nvPr/>
          </p:nvGrpSpPr>
          <p:grpSpPr>
            <a:xfrm>
              <a:off x="1171237" y="4962593"/>
              <a:ext cx="648000" cy="371630"/>
              <a:chOff x="1171237" y="5252480"/>
              <a:chExt cx="648000" cy="371630"/>
            </a:xfrm>
          </p:grpSpPr>
          <p:sp>
            <p:nvSpPr>
              <p:cNvPr id="304" name="矩形 303">
                <a:extLst>
                  <a:ext uri="{FF2B5EF4-FFF2-40B4-BE49-F238E27FC236}">
                    <a16:creationId xmlns:a16="http://schemas.microsoft.com/office/drawing/2014/main" id="{4006CA89-1CB1-D48C-4433-6801B8CD7254}"/>
                  </a:ext>
                </a:extLst>
              </p:cNvPr>
              <p:cNvSpPr/>
              <p:nvPr/>
            </p:nvSpPr>
            <p:spPr>
              <a:xfrm rot="5400000">
                <a:off x="1309422" y="5114295"/>
                <a:ext cx="371630" cy="648000"/>
              </a:xfrm>
              <a:prstGeom prst="rect">
                <a:avLst/>
              </a:prstGeom>
              <a:solidFill>
                <a:schemeClr val="accent2">
                  <a:lumMod val="60000"/>
                  <a:lumOff val="40000"/>
                </a:schemeClr>
              </a:solidFill>
              <a:ln>
                <a:solidFill>
                  <a:schemeClr val="accent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mc:AlternateContent xmlns:mc="http://schemas.openxmlformats.org/markup-compatibility/2006" xmlns:a14="http://schemas.microsoft.com/office/drawing/2010/main">
            <mc:Choice Requires="a14">
              <p:sp>
                <p:nvSpPr>
                  <p:cNvPr id="305" name="文本框 304">
                    <a:extLst>
                      <a:ext uri="{FF2B5EF4-FFF2-40B4-BE49-F238E27FC236}">
                        <a16:creationId xmlns:a16="http://schemas.microsoft.com/office/drawing/2014/main" id="{14AA6036-F347-7049-7DB9-2759DB7635C4}"/>
                      </a:ext>
                    </a:extLst>
                  </p:cNvPr>
                  <p:cNvSpPr txBox="1"/>
                  <p:nvPr/>
                </p:nvSpPr>
                <p:spPr>
                  <a:xfrm>
                    <a:off x="1387237" y="5296076"/>
                    <a:ext cx="229102" cy="284437"/>
                  </a:xfrm>
                  <a:prstGeom prst="rect">
                    <a:avLst/>
                  </a:prstGeom>
                  <a:noFill/>
                  <a:ln>
                    <a:solidFill>
                      <a:schemeClr val="accent2">
                        <a:lumMod val="60000"/>
                        <a:lumOff val="40000"/>
                      </a:schemeClr>
                    </a:solidFill>
                    <a:prstDash val="solid"/>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𝑖</m:t>
                              </m:r>
                            </m:sub>
                          </m:sSub>
                        </m:oMath>
                      </m:oMathPara>
                    </a14:m>
                    <a:endParaRPr lang="zh-CN" altLang="en-US" dirty="0">
                      <a:latin typeface="Calibri" panose="020F0502020204030204" pitchFamily="34" charset="0"/>
                      <a:cs typeface="Calibri" panose="020F0502020204030204" pitchFamily="34" charset="0"/>
                    </a:endParaRPr>
                  </a:p>
                </p:txBody>
              </p:sp>
            </mc:Choice>
            <mc:Fallback xmlns="">
              <p:sp>
                <p:nvSpPr>
                  <p:cNvPr id="34" name="文本框 33">
                    <a:extLst>
                      <a:ext uri="{FF2B5EF4-FFF2-40B4-BE49-F238E27FC236}">
                        <a16:creationId xmlns:a16="http://schemas.microsoft.com/office/drawing/2014/main" id="{39200675-E6B8-FC50-0534-07DC2315AF0E}"/>
                      </a:ext>
                    </a:extLst>
                  </p:cNvPr>
                  <p:cNvSpPr txBox="1">
                    <a:spLocks noRot="1" noChangeAspect="1" noMove="1" noResize="1" noEditPoints="1" noAdjustHandles="1" noChangeArrowheads="1" noChangeShapeType="1" noTextEdit="1"/>
                  </p:cNvSpPr>
                  <p:nvPr/>
                </p:nvSpPr>
                <p:spPr>
                  <a:xfrm>
                    <a:off x="1387237" y="5296076"/>
                    <a:ext cx="229102" cy="284437"/>
                  </a:xfrm>
                  <a:prstGeom prst="rect">
                    <a:avLst/>
                  </a:prstGeom>
                  <a:blipFill>
                    <a:blip r:embed="rId8"/>
                    <a:stretch>
                      <a:fillRect l="-23077" r="-7692" b="-12245"/>
                    </a:stretch>
                  </a:blipFill>
                  <a:ln>
                    <a:solidFill>
                      <a:schemeClr val="accent2">
                        <a:lumMod val="60000"/>
                        <a:lumOff val="40000"/>
                      </a:schemeClr>
                    </a:solidFill>
                    <a:prstDash val="solid"/>
                  </a:ln>
                </p:spPr>
                <p:txBody>
                  <a:bodyPr/>
                  <a:lstStyle/>
                  <a:p>
                    <a:r>
                      <a:rPr lang="zh-CN" altLang="en-US">
                        <a:noFill/>
                      </a:rPr>
                      <a:t> </a:t>
                    </a:r>
                  </a:p>
                </p:txBody>
              </p:sp>
            </mc:Fallback>
          </mc:AlternateContent>
        </p:grpSp>
        <p:cxnSp>
          <p:nvCxnSpPr>
            <p:cNvPr id="306" name="直接箭头连接符 305">
              <a:extLst>
                <a:ext uri="{FF2B5EF4-FFF2-40B4-BE49-F238E27FC236}">
                  <a16:creationId xmlns:a16="http://schemas.microsoft.com/office/drawing/2014/main" id="{F85F54DA-DF54-E500-E747-0246B7ACDC49}"/>
                </a:ext>
              </a:extLst>
            </p:cNvPr>
            <p:cNvCxnSpPr>
              <a:cxnSpLocks/>
              <a:stCxn id="304" idx="0"/>
              <a:endCxn id="307" idx="1"/>
            </p:cNvCxnSpPr>
            <p:nvPr/>
          </p:nvCxnSpPr>
          <p:spPr>
            <a:xfrm>
              <a:off x="1819237" y="5148408"/>
              <a:ext cx="928196" cy="1038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7" name="文本框 306">
                  <a:extLst>
                    <a:ext uri="{FF2B5EF4-FFF2-40B4-BE49-F238E27FC236}">
                      <a16:creationId xmlns:a16="http://schemas.microsoft.com/office/drawing/2014/main" id="{02183AC4-E533-6A4A-9B96-C9BB4599CE42}"/>
                    </a:ext>
                  </a:extLst>
                </p:cNvPr>
                <p:cNvSpPr txBox="1"/>
                <p:nvPr/>
              </p:nvSpPr>
              <p:spPr>
                <a:xfrm>
                  <a:off x="2747433" y="4980021"/>
                  <a:ext cx="3564369" cy="357534"/>
                </a:xfrm>
                <a:prstGeom prst="rect">
                  <a:avLst/>
                </a:prstGeom>
                <a:noFill/>
                <a:ln w="19050">
                  <a:solidFill>
                    <a:srgbClr val="C000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b="0" i="1" dirty="0" smtClean="0">
                            <a:effectLst/>
                            <a:latin typeface="Cambria Math" panose="02040503050406030204" pitchFamily="18" charset="0"/>
                          </a:rPr>
                          <m:t>𝑙𝑜𝑠</m:t>
                        </m:r>
                        <m:sSub>
                          <m:sSubPr>
                            <m:ctrlPr>
                              <a:rPr lang="en-US" altLang="zh-CN" sz="1600" b="0" i="1" dirty="0" smtClean="0">
                                <a:effectLst/>
                                <a:latin typeface="Cambria Math" panose="02040503050406030204" pitchFamily="18" charset="0"/>
                              </a:rPr>
                            </m:ctrlPr>
                          </m:sSubPr>
                          <m:e>
                            <m:r>
                              <a:rPr lang="zh-CN" altLang="en-US" sz="1600" b="0" i="1" dirty="0" smtClean="0">
                                <a:effectLst/>
                                <a:latin typeface="Cambria Math" panose="02040503050406030204" pitchFamily="18" charset="0"/>
                              </a:rPr>
                              <m:t>𝑠</m:t>
                            </m:r>
                          </m:e>
                          <m:sub>
                            <m:r>
                              <a:rPr lang="zh-CN" altLang="en-US" sz="1600" b="0" i="1" dirty="0" smtClean="0">
                                <a:effectLst/>
                                <a:latin typeface="Cambria Math" panose="02040503050406030204" pitchFamily="18" charset="0"/>
                              </a:rPr>
                              <m:t>𝑜𝑣𝑒𝑟𝑎𝑙𝑙</m:t>
                            </m:r>
                          </m:sub>
                        </m:sSub>
                        <m:r>
                          <a:rPr lang="zh-CN" altLang="en-US" sz="1600" b="0" i="1" dirty="0" smtClean="0">
                            <a:effectLst/>
                            <a:latin typeface="Cambria Math" panose="02040503050406030204" pitchFamily="18" charset="0"/>
                          </a:rPr>
                          <m:t> </m:t>
                        </m:r>
                        <m:r>
                          <a:rPr lang="en-US" altLang="zh-CN" sz="1600" b="0" i="1" dirty="0">
                            <a:effectLst/>
                            <a:latin typeface="Cambria Math" panose="02040503050406030204" pitchFamily="18" charset="0"/>
                          </a:rPr>
                          <m:t>= </m:t>
                        </m:r>
                        <m:r>
                          <a:rPr lang="zh-CN" altLang="en-US" sz="1600" b="0" i="1" dirty="0">
                            <a:effectLst/>
                            <a:latin typeface="Cambria Math" panose="02040503050406030204" pitchFamily="18" charset="0"/>
                          </a:rPr>
                          <m:t>𝛼</m:t>
                        </m:r>
                        <m:r>
                          <a:rPr lang="zh-CN" altLang="en-US" sz="1600" b="0" i="1" dirty="0">
                            <a:effectLst/>
                            <a:latin typeface="Cambria Math" panose="02040503050406030204" pitchFamily="18" charset="0"/>
                          </a:rPr>
                          <m:t>𝑙𝑜𝑠</m:t>
                        </m:r>
                        <m:sSub>
                          <m:sSubPr>
                            <m:ctrlPr>
                              <a:rPr lang="en-US" altLang="zh-CN" sz="1600" b="0" i="1" dirty="0" smtClean="0">
                                <a:effectLst/>
                                <a:latin typeface="Cambria Math" panose="02040503050406030204" pitchFamily="18" charset="0"/>
                              </a:rPr>
                            </m:ctrlPr>
                          </m:sSubPr>
                          <m:e>
                            <m:r>
                              <a:rPr lang="zh-CN" altLang="en-US" sz="1600" b="0" i="1" dirty="0">
                                <a:effectLst/>
                                <a:latin typeface="Cambria Math" panose="02040503050406030204" pitchFamily="18" charset="0"/>
                              </a:rPr>
                              <m:t>𝑠</m:t>
                            </m:r>
                          </m:e>
                          <m:sub>
                            <m:r>
                              <a:rPr lang="zh-CN" altLang="en-US" sz="1600" b="0" i="1" dirty="0">
                                <a:effectLst/>
                                <a:latin typeface="Cambria Math" panose="02040503050406030204" pitchFamily="18" charset="0"/>
                              </a:rPr>
                              <m:t>𝑀𝑆𝐸</m:t>
                            </m:r>
                          </m:sub>
                        </m:sSub>
                        <m:r>
                          <a:rPr lang="zh-CN" altLang="en-US" sz="1600" b="0" i="1" dirty="0">
                            <a:effectLst/>
                            <a:latin typeface="Cambria Math" panose="02040503050406030204" pitchFamily="18" charset="0"/>
                          </a:rPr>
                          <m:t> </m:t>
                        </m:r>
                        <m:r>
                          <a:rPr lang="en-US" altLang="zh-CN" sz="1600" b="0" i="1" dirty="0">
                            <a:effectLst/>
                            <a:latin typeface="Cambria Math" panose="02040503050406030204" pitchFamily="18" charset="0"/>
                          </a:rPr>
                          <m:t>+ </m:t>
                        </m:r>
                        <m:r>
                          <a:rPr lang="zh-CN" altLang="en-US" sz="1600" b="0" i="1" dirty="0" smtClean="0">
                            <a:effectLst/>
                            <a:latin typeface="Cambria Math" panose="02040503050406030204" pitchFamily="18" charset="0"/>
                          </a:rPr>
                          <m:t>𝛽</m:t>
                        </m:r>
                        <m:r>
                          <a:rPr lang="zh-CN" altLang="en-US" sz="1600" b="0" i="1" dirty="0" smtClean="0">
                            <a:effectLst/>
                            <a:latin typeface="Cambria Math" panose="02040503050406030204" pitchFamily="18" charset="0"/>
                          </a:rPr>
                          <m:t>𝑙𝑜𝑠</m:t>
                        </m:r>
                        <m:sSub>
                          <m:sSubPr>
                            <m:ctrlPr>
                              <a:rPr lang="en-US" altLang="zh-CN" sz="1600" b="0" i="1" dirty="0" smtClean="0">
                                <a:effectLst/>
                                <a:latin typeface="Cambria Math" panose="02040503050406030204" pitchFamily="18" charset="0"/>
                              </a:rPr>
                            </m:ctrlPr>
                          </m:sSubPr>
                          <m:e>
                            <m:r>
                              <a:rPr lang="zh-CN" altLang="en-US" sz="1600" b="0" i="1" dirty="0" smtClean="0">
                                <a:effectLst/>
                                <a:latin typeface="Cambria Math" panose="02040503050406030204" pitchFamily="18" charset="0"/>
                              </a:rPr>
                              <m:t>𝑠</m:t>
                            </m:r>
                          </m:e>
                          <m:sub>
                            <m:r>
                              <a:rPr lang="zh-CN" altLang="en-US" sz="1600" b="0" i="1" dirty="0" smtClean="0">
                                <a:effectLst/>
                                <a:latin typeface="Cambria Math" panose="02040503050406030204" pitchFamily="18" charset="0"/>
                              </a:rPr>
                              <m:t>𝑠</m:t>
                            </m:r>
                            <m:r>
                              <a:rPr lang="en-US" altLang="zh-CN" sz="1600" b="0" i="1" dirty="0">
                                <a:effectLst/>
                                <a:latin typeface="Cambria Math" panose="02040503050406030204" pitchFamily="18" charset="0"/>
                              </a:rPr>
                              <m:t>h</m:t>
                            </m:r>
                            <m:r>
                              <a:rPr lang="zh-CN" altLang="en-US" sz="1600" b="0" i="1" dirty="0" smtClean="0">
                                <a:effectLst/>
                                <a:latin typeface="Cambria Math" panose="02040503050406030204" pitchFamily="18" charset="0"/>
                              </a:rPr>
                              <m:t>𝑎𝑝𝑒</m:t>
                            </m:r>
                          </m:sub>
                        </m:sSub>
                      </m:oMath>
                    </m:oMathPara>
                  </a14:m>
                  <a:endParaRPr lang="zh-CN" altLang="en-US" sz="1600" dirty="0"/>
                </a:p>
              </p:txBody>
            </p:sp>
          </mc:Choice>
          <mc:Fallback xmlns="">
            <p:sp>
              <p:nvSpPr>
                <p:cNvPr id="307" name="文本框 306">
                  <a:extLst>
                    <a:ext uri="{FF2B5EF4-FFF2-40B4-BE49-F238E27FC236}">
                      <a16:creationId xmlns:a16="http://schemas.microsoft.com/office/drawing/2014/main" id="{02183AC4-E533-6A4A-9B96-C9BB4599CE42}"/>
                    </a:ext>
                  </a:extLst>
                </p:cNvPr>
                <p:cNvSpPr txBox="1">
                  <a:spLocks noRot="1" noChangeAspect="1" noMove="1" noResize="1" noEditPoints="1" noAdjustHandles="1" noChangeArrowheads="1" noChangeShapeType="1" noTextEdit="1"/>
                </p:cNvSpPr>
                <p:nvPr/>
              </p:nvSpPr>
              <p:spPr>
                <a:xfrm>
                  <a:off x="2747433" y="4980021"/>
                  <a:ext cx="3564369" cy="357534"/>
                </a:xfrm>
                <a:prstGeom prst="rect">
                  <a:avLst/>
                </a:prstGeom>
                <a:blipFill>
                  <a:blip r:embed="rId9"/>
                  <a:stretch>
                    <a:fillRect b="-3279"/>
                  </a:stretch>
                </a:blipFill>
                <a:ln w="19050">
                  <a:solidFill>
                    <a:srgbClr val="C00000"/>
                  </a:solidFill>
                </a:ln>
              </p:spPr>
              <p:txBody>
                <a:bodyPr/>
                <a:lstStyle/>
                <a:p>
                  <a:r>
                    <a:rPr lang="zh-CN" altLang="en-US">
                      <a:noFill/>
                    </a:rPr>
                    <a:t> </a:t>
                  </a:r>
                </a:p>
              </p:txBody>
            </p:sp>
          </mc:Fallback>
        </mc:AlternateContent>
        <p:cxnSp>
          <p:nvCxnSpPr>
            <p:cNvPr id="308" name="直接箭头连接符 307">
              <a:extLst>
                <a:ext uri="{FF2B5EF4-FFF2-40B4-BE49-F238E27FC236}">
                  <a16:creationId xmlns:a16="http://schemas.microsoft.com/office/drawing/2014/main" id="{E270DB2A-DED6-10BB-2129-ABB58C7355CB}"/>
                </a:ext>
              </a:extLst>
            </p:cNvPr>
            <p:cNvCxnSpPr>
              <a:cxnSpLocks/>
              <a:stCxn id="250" idx="3"/>
            </p:cNvCxnSpPr>
            <p:nvPr/>
          </p:nvCxnSpPr>
          <p:spPr>
            <a:xfrm>
              <a:off x="5987804" y="4214138"/>
              <a:ext cx="0" cy="765883"/>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9" name="文本框 308">
              <a:extLst>
                <a:ext uri="{FF2B5EF4-FFF2-40B4-BE49-F238E27FC236}">
                  <a16:creationId xmlns:a16="http://schemas.microsoft.com/office/drawing/2014/main" id="{0FD53FF5-1746-4737-E091-AFD871E583B3}"/>
                </a:ext>
              </a:extLst>
            </p:cNvPr>
            <p:cNvSpPr txBox="1"/>
            <p:nvPr/>
          </p:nvSpPr>
          <p:spPr>
            <a:xfrm>
              <a:off x="1028894" y="5292641"/>
              <a:ext cx="928196" cy="584775"/>
            </a:xfrm>
            <a:prstGeom prst="rect">
              <a:avLst/>
            </a:prstGeom>
            <a:noFill/>
          </p:spPr>
          <p:txBody>
            <a:bodyPr wrap="square" rtlCol="0">
              <a:spAutoFit/>
            </a:bodyPr>
            <a:lstStyle/>
            <a:p>
              <a:pPr algn="ctr"/>
              <a:r>
                <a:rPr lang="en-US" altLang="zh-CN" sz="1600" dirty="0">
                  <a:latin typeface="Calibri" panose="020F0502020204030204" pitchFamily="34" charset="0"/>
                  <a:ea typeface="Calibri" panose="020F0502020204030204" pitchFamily="34" charset="0"/>
                  <a:cs typeface="Calibri" panose="020F0502020204030204" pitchFamily="34" charset="0"/>
                </a:rPr>
                <a:t>Ground truth</a:t>
              </a:r>
              <a:endParaRPr lang="zh-CN" altLang="en-US" sz="1600" dirty="0">
                <a:latin typeface="Calibri" panose="020F0502020204030204" pitchFamily="34" charset="0"/>
                <a:cs typeface="Calibri" panose="020F0502020204030204" pitchFamily="34" charset="0"/>
              </a:endParaRPr>
            </a:p>
          </p:txBody>
        </p:sp>
      </p:gr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1EF4034-CB31-3D61-75C5-89E8650016B1}"/>
                  </a:ext>
                </a:extLst>
              </p:cNvPr>
              <p:cNvSpPr txBox="1"/>
              <p:nvPr/>
            </p:nvSpPr>
            <p:spPr>
              <a:xfrm>
                <a:off x="1529992" y="5592798"/>
                <a:ext cx="9561195" cy="369332"/>
              </a:xfrm>
              <a:prstGeom prst="rect">
                <a:avLst/>
              </a:prstGeom>
              <a:noFill/>
            </p:spPr>
            <p:txBody>
              <a:bodyPr wrap="square">
                <a:spAutoFit/>
              </a:bodyPr>
              <a:lstStyle/>
              <a:p>
                <a14:m>
                  <m:oMath xmlns:m="http://schemas.openxmlformats.org/officeDocument/2006/math">
                    <m:r>
                      <a:rPr lang="zh-CN" altLang="en-US" sz="1800" b="0" i="1" dirty="0" smtClean="0">
                        <a:effectLst/>
                        <a:latin typeface="Cambria Math" panose="02040503050406030204" pitchFamily="18" charset="0"/>
                      </a:rPr>
                      <m:t>𝛼</m:t>
                    </m:r>
                    <m:r>
                      <a:rPr lang="en-US" altLang="zh-CN" sz="1800" b="0" i="1" dirty="0" smtClean="0">
                        <a:effectLst/>
                        <a:latin typeface="Cambria Math" panose="02040503050406030204" pitchFamily="18" charset="0"/>
                      </a:rPr>
                      <m:t>,</m:t>
                    </m:r>
                    <m:r>
                      <a:rPr lang="zh-CN" altLang="en-US" i="1" dirty="0">
                        <a:latin typeface="Cambria Math" panose="02040503050406030204" pitchFamily="18" charset="0"/>
                      </a:rPr>
                      <m:t>𝛽</m:t>
                    </m:r>
                  </m:oMath>
                </a14:m>
                <a:r>
                  <a:rPr lang="en-US" altLang="zh-CN" dirty="0"/>
                  <a:t>: adjustable trade-off coefficient to balance the importance of two parts of the loss function</a:t>
                </a:r>
                <a:endParaRPr lang="zh-CN" altLang="en-US" dirty="0"/>
              </a:p>
            </p:txBody>
          </p:sp>
        </mc:Choice>
        <mc:Fallback xmlns="">
          <p:sp>
            <p:nvSpPr>
              <p:cNvPr id="3" name="文本框 2">
                <a:extLst>
                  <a:ext uri="{FF2B5EF4-FFF2-40B4-BE49-F238E27FC236}">
                    <a16:creationId xmlns:a16="http://schemas.microsoft.com/office/drawing/2014/main" id="{C1EF4034-CB31-3D61-75C5-89E8650016B1}"/>
                  </a:ext>
                </a:extLst>
              </p:cNvPr>
              <p:cNvSpPr txBox="1">
                <a:spLocks noRot="1" noChangeAspect="1" noMove="1" noResize="1" noEditPoints="1" noAdjustHandles="1" noChangeArrowheads="1" noChangeShapeType="1" noTextEdit="1"/>
              </p:cNvSpPr>
              <p:nvPr/>
            </p:nvSpPr>
            <p:spPr>
              <a:xfrm>
                <a:off x="1529992" y="5592798"/>
                <a:ext cx="9561195" cy="369332"/>
              </a:xfrm>
              <a:prstGeom prst="rect">
                <a:avLst/>
              </a:prstGeom>
              <a:blipFill>
                <a:blip r:embed="rId10"/>
                <a:stretch>
                  <a:fillRect t="-8197" b="-24590"/>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AD6B0CFD-A13F-1DEB-0525-80F5B9732D15}"/>
              </a:ext>
            </a:extLst>
          </p:cNvPr>
          <p:cNvGrpSpPr/>
          <p:nvPr/>
        </p:nvGrpSpPr>
        <p:grpSpPr>
          <a:xfrm>
            <a:off x="9282234" y="1761800"/>
            <a:ext cx="3676885" cy="3843327"/>
            <a:chOff x="8105415" y="1517451"/>
            <a:chExt cx="3676885" cy="3843327"/>
          </a:xfrm>
        </p:grpSpPr>
        <p:pic>
          <p:nvPicPr>
            <p:cNvPr id="11" name="图片 10">
              <a:extLst>
                <a:ext uri="{FF2B5EF4-FFF2-40B4-BE49-F238E27FC236}">
                  <a16:creationId xmlns:a16="http://schemas.microsoft.com/office/drawing/2014/main" id="{97E58BD4-AC04-6CD8-821D-40BB15477C23}"/>
                </a:ext>
              </a:extLst>
            </p:cNvPr>
            <p:cNvPicPr>
              <a:picLocks noChangeAspect="1"/>
            </p:cNvPicPr>
            <p:nvPr/>
          </p:nvPicPr>
          <p:blipFill rotWithShape="1">
            <a:blip r:embed="rId11"/>
            <a:srcRect r="66605"/>
            <a:stretch/>
          </p:blipFill>
          <p:spPr>
            <a:xfrm>
              <a:off x="9838825" y="1517451"/>
              <a:ext cx="1943475" cy="1242319"/>
            </a:xfrm>
            <a:prstGeom prst="rect">
              <a:avLst/>
            </a:prstGeom>
          </p:spPr>
        </p:pic>
        <p:pic>
          <p:nvPicPr>
            <p:cNvPr id="12" name="图片 11">
              <a:extLst>
                <a:ext uri="{FF2B5EF4-FFF2-40B4-BE49-F238E27FC236}">
                  <a16:creationId xmlns:a16="http://schemas.microsoft.com/office/drawing/2014/main" id="{23CE9FDD-B479-3A84-B88F-D1F70FB8641F}"/>
                </a:ext>
              </a:extLst>
            </p:cNvPr>
            <p:cNvPicPr>
              <a:picLocks noChangeAspect="1"/>
            </p:cNvPicPr>
            <p:nvPr/>
          </p:nvPicPr>
          <p:blipFill rotWithShape="1">
            <a:blip r:embed="rId11"/>
            <a:srcRect l="32933" r="33040"/>
            <a:stretch/>
          </p:blipFill>
          <p:spPr>
            <a:xfrm>
              <a:off x="9793722" y="2835237"/>
              <a:ext cx="1980310" cy="1242319"/>
            </a:xfrm>
            <a:prstGeom prst="rect">
              <a:avLst/>
            </a:prstGeom>
          </p:spPr>
        </p:pic>
        <p:pic>
          <p:nvPicPr>
            <p:cNvPr id="13" name="图片 12">
              <a:extLst>
                <a:ext uri="{FF2B5EF4-FFF2-40B4-BE49-F238E27FC236}">
                  <a16:creationId xmlns:a16="http://schemas.microsoft.com/office/drawing/2014/main" id="{0B40F794-0BF2-85C4-04CF-6C7AB7D7598E}"/>
                </a:ext>
              </a:extLst>
            </p:cNvPr>
            <p:cNvPicPr>
              <a:picLocks noChangeAspect="1"/>
            </p:cNvPicPr>
            <p:nvPr/>
          </p:nvPicPr>
          <p:blipFill rotWithShape="1">
            <a:blip r:embed="rId11"/>
            <a:srcRect l="67610"/>
            <a:stretch/>
          </p:blipFill>
          <p:spPr>
            <a:xfrm>
              <a:off x="9838825" y="4118459"/>
              <a:ext cx="1884982" cy="1242319"/>
            </a:xfrm>
            <a:prstGeom prst="rect">
              <a:avLst/>
            </a:prstGeom>
          </p:spPr>
        </p:pic>
        <p:grpSp>
          <p:nvGrpSpPr>
            <p:cNvPr id="2" name="组合 1">
              <a:extLst>
                <a:ext uri="{FF2B5EF4-FFF2-40B4-BE49-F238E27FC236}">
                  <a16:creationId xmlns:a16="http://schemas.microsoft.com/office/drawing/2014/main" id="{9A74BDE2-72A4-3E0E-B7E3-1B8168EFFB5D}"/>
                </a:ext>
              </a:extLst>
            </p:cNvPr>
            <p:cNvGrpSpPr/>
            <p:nvPr/>
          </p:nvGrpSpPr>
          <p:grpSpPr>
            <a:xfrm>
              <a:off x="8105415" y="2159624"/>
              <a:ext cx="1783798" cy="3201154"/>
              <a:chOff x="8105415" y="2138611"/>
              <a:chExt cx="1783798" cy="3201154"/>
            </a:xfrm>
          </p:grpSpPr>
          <p:sp>
            <p:nvSpPr>
              <p:cNvPr id="14" name="矩形 13">
                <a:extLst>
                  <a:ext uri="{FF2B5EF4-FFF2-40B4-BE49-F238E27FC236}">
                    <a16:creationId xmlns:a16="http://schemas.microsoft.com/office/drawing/2014/main" id="{2F25F84F-8CF4-2759-400E-50B11794EA4F}"/>
                  </a:ext>
                </a:extLst>
              </p:cNvPr>
              <p:cNvSpPr/>
              <p:nvPr/>
            </p:nvSpPr>
            <p:spPr>
              <a:xfrm>
                <a:off x="8105415" y="4233672"/>
                <a:ext cx="814555" cy="4800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1EE13C45-D0D0-5332-F9EB-D71600127033}"/>
                  </a:ext>
                </a:extLst>
              </p:cNvPr>
              <p:cNvCxnSpPr>
                <a:endCxn id="11" idx="1"/>
              </p:cNvCxnSpPr>
              <p:nvPr/>
            </p:nvCxnSpPr>
            <p:spPr>
              <a:xfrm flipV="1">
                <a:off x="8919970" y="2138611"/>
                <a:ext cx="918855" cy="2110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ADC40F10-C926-8894-7532-D78A1D47BD03}"/>
                  </a:ext>
                </a:extLst>
              </p:cNvPr>
              <p:cNvCxnSpPr>
                <a:cxnSpLocks/>
              </p:cNvCxnSpPr>
              <p:nvPr/>
            </p:nvCxnSpPr>
            <p:spPr>
              <a:xfrm>
                <a:off x="8926350" y="4713732"/>
                <a:ext cx="962863" cy="626033"/>
              </a:xfrm>
              <a:prstGeom prst="line">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66724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5">
            <a:extLst>
              <a:ext uri="{FF2B5EF4-FFF2-40B4-BE49-F238E27FC236}">
                <a16:creationId xmlns:a16="http://schemas.microsoft.com/office/drawing/2014/main" id="{AFFBE31F-42DC-A4CA-5472-51205C3B9BFD}"/>
              </a:ext>
            </a:extLst>
          </p:cNvPr>
          <p:cNvGraphicFramePr>
            <a:graphicFrameLocks noGrp="1"/>
          </p:cNvGraphicFramePr>
          <p:nvPr/>
        </p:nvGraphicFramePr>
        <p:xfrm>
          <a:off x="0" y="3"/>
          <a:ext cx="12192000" cy="365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238813408"/>
                    </a:ext>
                  </a:extLst>
                </a:gridCol>
                <a:gridCol w="2032000">
                  <a:extLst>
                    <a:ext uri="{9D8B030D-6E8A-4147-A177-3AD203B41FA5}">
                      <a16:colId xmlns:a16="http://schemas.microsoft.com/office/drawing/2014/main" val="4134155310"/>
                    </a:ext>
                  </a:extLst>
                </a:gridCol>
                <a:gridCol w="2032000">
                  <a:extLst>
                    <a:ext uri="{9D8B030D-6E8A-4147-A177-3AD203B41FA5}">
                      <a16:colId xmlns:a16="http://schemas.microsoft.com/office/drawing/2014/main" val="667694779"/>
                    </a:ext>
                  </a:extLst>
                </a:gridCol>
                <a:gridCol w="2032000">
                  <a:extLst>
                    <a:ext uri="{9D8B030D-6E8A-4147-A177-3AD203B41FA5}">
                      <a16:colId xmlns:a16="http://schemas.microsoft.com/office/drawing/2014/main" val="2355579797"/>
                    </a:ext>
                  </a:extLst>
                </a:gridCol>
                <a:gridCol w="2032000">
                  <a:extLst>
                    <a:ext uri="{9D8B030D-6E8A-4147-A177-3AD203B41FA5}">
                      <a16:colId xmlns:a16="http://schemas.microsoft.com/office/drawing/2014/main" val="3687507388"/>
                    </a:ext>
                  </a:extLst>
                </a:gridCol>
                <a:gridCol w="2032000">
                  <a:extLst>
                    <a:ext uri="{9D8B030D-6E8A-4147-A177-3AD203B41FA5}">
                      <a16:colId xmlns:a16="http://schemas.microsoft.com/office/drawing/2014/main" val="3248093066"/>
                    </a:ext>
                  </a:extLst>
                </a:gridCol>
              </a:tblGrid>
              <a:tr h="174396">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Background</a:t>
                      </a:r>
                      <a:endParaRPr lang="zh-CN" altLang="en-US" dirty="0">
                        <a:solidFill>
                          <a:schemeClr val="tx1"/>
                        </a:solidFill>
                        <a:latin typeface="Calibri" panose="020F0502020204030204" pitchFamily="34" charset="0"/>
                        <a:cs typeface="Calibri" panose="020F0502020204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Existing Methods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Insight !</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Framework Design</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Experiments</a:t>
                      </a:r>
                      <a:endParaRPr lang="zh-CN" altLang="en-US"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marL="0" algn="ctr" defTabSz="457189" rtl="0" eaLnBrk="1" latinLnBrk="0" hangingPunct="1"/>
                      <a:r>
                        <a:rPr lang="en-US" altLang="zh-CN"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Take away message</a:t>
                      </a:r>
                      <a:endParaRPr lang="zh-CN" altLang="en-US" sz="1800" b="1" kern="1200" dirty="0">
                        <a:solidFill>
                          <a:schemeClr val="tx1"/>
                        </a:solidFill>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46668522"/>
                  </a:ext>
                </a:extLst>
              </a:tr>
            </a:tbl>
          </a:graphicData>
        </a:graphic>
      </p:graphicFrame>
      <p:sp>
        <p:nvSpPr>
          <p:cNvPr id="4" name="日期占位符 3">
            <a:extLst>
              <a:ext uri="{FF2B5EF4-FFF2-40B4-BE49-F238E27FC236}">
                <a16:creationId xmlns:a16="http://schemas.microsoft.com/office/drawing/2014/main" id="{5B3737C9-D047-46C7-518C-1B105FB07435}"/>
              </a:ext>
            </a:extLst>
          </p:cNvPr>
          <p:cNvSpPr>
            <a:spLocks noGrp="1"/>
          </p:cNvSpPr>
          <p:nvPr>
            <p:ph type="dt" sz="half" idx="10"/>
          </p:nvPr>
        </p:nvSpPr>
        <p:spPr/>
        <p:txBody>
          <a:bodyPr/>
          <a:lstStyle/>
          <a:p>
            <a:fld id="{42925A7E-8D23-4BFE-B22A-B028E79EE939}" type="datetime1">
              <a:rPr kumimoji="1" lang="zh-CN" altLang="en-US" smtClean="0"/>
              <a:t>2023/6/17</a:t>
            </a:fld>
            <a:endParaRPr kumimoji="1" lang="zh-CN" altLang="en-US"/>
          </a:p>
        </p:txBody>
      </p:sp>
      <p:sp>
        <p:nvSpPr>
          <p:cNvPr id="6" name="灯片编号占位符 5">
            <a:extLst>
              <a:ext uri="{FF2B5EF4-FFF2-40B4-BE49-F238E27FC236}">
                <a16:creationId xmlns:a16="http://schemas.microsoft.com/office/drawing/2014/main" id="{5977D4C4-F807-CFB6-3F54-F1E78488B368}"/>
              </a:ext>
            </a:extLst>
          </p:cNvPr>
          <p:cNvSpPr>
            <a:spLocks noGrp="1"/>
          </p:cNvSpPr>
          <p:nvPr>
            <p:ph type="sldNum" sz="quarter" idx="12"/>
          </p:nvPr>
        </p:nvSpPr>
        <p:spPr/>
        <p:txBody>
          <a:bodyPr/>
          <a:lstStyle/>
          <a:p>
            <a:fld id="{977BA8E6-E826-B147-AA17-E3D76A29629C}" type="slidenum">
              <a:rPr kumimoji="1" lang="zh-CN" altLang="en-US" smtClean="0"/>
              <a:t>19</a:t>
            </a:fld>
            <a:endParaRPr kumimoji="1" lang="zh-CN" altLang="en-US"/>
          </a:p>
        </p:txBody>
      </p:sp>
      <p:sp>
        <p:nvSpPr>
          <p:cNvPr id="7" name="文本框 6">
            <a:extLst>
              <a:ext uri="{FF2B5EF4-FFF2-40B4-BE49-F238E27FC236}">
                <a16:creationId xmlns:a16="http://schemas.microsoft.com/office/drawing/2014/main" id="{A2DECD39-A1D2-130F-0029-8A6B4FB22B95}"/>
              </a:ext>
            </a:extLst>
          </p:cNvPr>
          <p:cNvSpPr txBox="1"/>
          <p:nvPr/>
        </p:nvSpPr>
        <p:spPr>
          <a:xfrm>
            <a:off x="0" y="558803"/>
            <a:ext cx="12192000" cy="707886"/>
          </a:xfrm>
          <a:prstGeom prst="rect">
            <a:avLst/>
          </a:prstGeom>
          <a:noFill/>
        </p:spPr>
        <p:txBody>
          <a:bodyPr wrap="square" rtlCol="0">
            <a:spAutoFit/>
          </a:bodyPr>
          <a:lstStyle/>
          <a:p>
            <a:pPr algn="ctr"/>
            <a:r>
              <a:rPr lang="en-US" altLang="zh-CN" sz="4000" b="1" i="0" dirty="0">
                <a:solidFill>
                  <a:srgbClr val="101214"/>
                </a:solidFill>
                <a:effectLst/>
                <a:latin typeface="PingFang SC"/>
              </a:rPr>
              <a:t>Experiments Setup</a:t>
            </a:r>
            <a:endParaRPr lang="zh-CN" altLang="en-US" sz="4000" b="1" dirty="0">
              <a:latin typeface="Calibri" panose="020F0502020204030204" pitchFamily="34" charset="0"/>
              <a:cs typeface="Calibri" panose="020F0502020204030204" pitchFamily="34" charset="0"/>
            </a:endParaRPr>
          </a:p>
        </p:txBody>
      </p:sp>
      <p:sp>
        <p:nvSpPr>
          <p:cNvPr id="8" name="文本框 7">
            <a:extLst>
              <a:ext uri="{FF2B5EF4-FFF2-40B4-BE49-F238E27FC236}">
                <a16:creationId xmlns:a16="http://schemas.microsoft.com/office/drawing/2014/main" id="{4E1BCB40-4AD5-9BF3-8AD1-773D09CE70D5}"/>
              </a:ext>
            </a:extLst>
          </p:cNvPr>
          <p:cNvSpPr txBox="1"/>
          <p:nvPr/>
        </p:nvSpPr>
        <p:spPr>
          <a:xfrm>
            <a:off x="483488" y="1689461"/>
            <a:ext cx="11353420" cy="461985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Datasets</a:t>
            </a:r>
            <a:r>
              <a:rPr lang="en-US" altLang="zh-CN" dirty="0"/>
              <a:t>: Beijing Data Set, which comprise PM2.5 (particles of diameter less than 2.5µm) measurements at seven locations in Beijing. The sensor reports seven feature measurements at a time which are utilized to train the models. There are 60450 samples used in the experiments.</a:t>
            </a:r>
          </a:p>
          <a:p>
            <a:pPr marL="285750" indent="-285750">
              <a:lnSpc>
                <a:spcPct val="150000"/>
              </a:lnSpc>
              <a:buFont typeface="Arial" panose="020B0604020202020204" pitchFamily="34" charset="0"/>
              <a:buChar char="•"/>
            </a:pPr>
            <a:r>
              <a:rPr lang="en-US" altLang="zh-CN" b="1" dirty="0"/>
              <a:t>Preprocessing</a:t>
            </a:r>
            <a:r>
              <a:rPr lang="en-US" altLang="zh-CN" dirty="0"/>
              <a:t>: We split the sensor measurements into the training (60%), validation (20%), and test (20%) sets. The training set is then split into the labeled set (1%) and unlabeled set(99%).</a:t>
            </a:r>
          </a:p>
          <a:p>
            <a:pPr marL="285750" indent="-285750">
              <a:lnSpc>
                <a:spcPct val="150000"/>
              </a:lnSpc>
              <a:buFont typeface="Arial" panose="020B0604020202020204" pitchFamily="34" charset="0"/>
              <a:buChar char="•"/>
            </a:pPr>
            <a:r>
              <a:rPr lang="en-US" altLang="zh-CN" b="1" dirty="0"/>
              <a:t>Methods in comparison</a:t>
            </a:r>
            <a:r>
              <a:rPr lang="en-US" altLang="zh-CN" dirty="0"/>
              <a:t>: (1)</a:t>
            </a:r>
            <a:r>
              <a:rPr lang="zh-CN" altLang="en-US" dirty="0"/>
              <a:t> </a:t>
            </a:r>
            <a:r>
              <a:rPr lang="en-US" altLang="zh-CN" dirty="0"/>
              <a:t>Naïve; (2) </a:t>
            </a:r>
            <a:r>
              <a:rPr lang="en-US" altLang="zh-CN" dirty="0" err="1"/>
              <a:t>SensorFormer</a:t>
            </a:r>
            <a:r>
              <a:rPr lang="en-US" altLang="zh-CN" dirty="0"/>
              <a:t> (SF) : To the best of our knowledge, SF is the state-of-the-art many-to-many calibration method, which is based on the Transformer model; (3) </a:t>
            </a:r>
            <a:r>
              <a:rPr lang="en-US" altLang="zh-CN" dirty="0" err="1"/>
              <a:t>SensorFormer-mo</a:t>
            </a:r>
            <a:r>
              <a:rPr lang="en-US" altLang="zh-CN" dirty="0"/>
              <a:t> (SF-</a:t>
            </a:r>
            <a:r>
              <a:rPr lang="en-US" altLang="zh-CN" dirty="0" err="1"/>
              <a:t>mo</a:t>
            </a:r>
            <a:r>
              <a:rPr lang="en-US" altLang="zh-CN" dirty="0"/>
              <a:t>). SF-</a:t>
            </a:r>
            <a:r>
              <a:rPr lang="en-US" altLang="zh-CN" dirty="0" err="1"/>
              <a:t>mo</a:t>
            </a:r>
            <a:r>
              <a:rPr lang="en-US" altLang="zh-CN" dirty="0"/>
              <a:t> is the many-to-one version of state-of-the-art calibration method, which means this method do not use </a:t>
            </a:r>
            <a:r>
              <a:rPr lang="en-US" altLang="zh-CN" dirty="0" err="1"/>
              <a:t>lossshape</a:t>
            </a:r>
            <a:r>
              <a:rPr lang="en-US" altLang="zh-CN" dirty="0"/>
              <a:t> in the loss function. (4) </a:t>
            </a:r>
            <a:r>
              <a:rPr lang="en-US" altLang="zh-CN" dirty="0" err="1"/>
              <a:t>SensorFormer-oo</a:t>
            </a:r>
            <a:r>
              <a:rPr lang="en-US" altLang="zh-CN" dirty="0"/>
              <a:t> (SF-</a:t>
            </a:r>
            <a:r>
              <a:rPr lang="en-US" altLang="zh-CN" dirty="0" err="1"/>
              <a:t>oo</a:t>
            </a:r>
            <a:r>
              <a:rPr lang="en-US" altLang="zh-CN" dirty="0"/>
              <a:t>) [7]. SF-</a:t>
            </a:r>
            <a:r>
              <a:rPr lang="en-US" altLang="zh-CN" dirty="0" err="1"/>
              <a:t>oo</a:t>
            </a:r>
            <a:r>
              <a:rPr lang="en-US" altLang="zh-CN" dirty="0"/>
              <a:t> is the one-to-one version of state-of-the-art calibration method. (5) CaliFormer-FT. CaliFormer-FT stands for CaliFormer with the fine-tune decoder.</a:t>
            </a:r>
          </a:p>
          <a:p>
            <a:pPr marL="285750" indent="-285750">
              <a:lnSpc>
                <a:spcPct val="150000"/>
              </a:lnSpc>
              <a:buFont typeface="Arial" panose="020B0604020202020204" pitchFamily="34" charset="0"/>
              <a:buChar char="•"/>
            </a:pPr>
            <a:r>
              <a:rPr lang="en-US" altLang="zh-CN" b="1" dirty="0"/>
              <a:t>Metric</a:t>
            </a:r>
            <a:r>
              <a:rPr lang="en-US" altLang="zh-CN" dirty="0"/>
              <a:t>: Mean Absolute Error (MAE)</a:t>
            </a:r>
            <a:endParaRPr lang="zh-CN" altLang="en-US" dirty="0"/>
          </a:p>
        </p:txBody>
      </p:sp>
    </p:spTree>
    <p:extLst>
      <p:ext uri="{BB962C8B-B14F-4D97-AF65-F5344CB8AC3E}">
        <p14:creationId xmlns:p14="http://schemas.microsoft.com/office/powerpoint/2010/main" val="2594887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5">
            <a:extLst>
              <a:ext uri="{FF2B5EF4-FFF2-40B4-BE49-F238E27FC236}">
                <a16:creationId xmlns:a16="http://schemas.microsoft.com/office/drawing/2014/main" id="{AFFBE31F-42DC-A4CA-5472-51205C3B9BFD}"/>
              </a:ext>
            </a:extLst>
          </p:cNvPr>
          <p:cNvGraphicFramePr>
            <a:graphicFrameLocks noGrp="1"/>
          </p:cNvGraphicFramePr>
          <p:nvPr>
            <p:extLst>
              <p:ext uri="{D42A27DB-BD31-4B8C-83A1-F6EECF244321}">
                <p14:modId xmlns:p14="http://schemas.microsoft.com/office/powerpoint/2010/main" val="1056944161"/>
              </p:ext>
            </p:extLst>
          </p:nvPr>
        </p:nvGraphicFramePr>
        <p:xfrm>
          <a:off x="0" y="3"/>
          <a:ext cx="12192000" cy="365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238813408"/>
                    </a:ext>
                  </a:extLst>
                </a:gridCol>
                <a:gridCol w="2032000">
                  <a:extLst>
                    <a:ext uri="{9D8B030D-6E8A-4147-A177-3AD203B41FA5}">
                      <a16:colId xmlns:a16="http://schemas.microsoft.com/office/drawing/2014/main" val="4134155310"/>
                    </a:ext>
                  </a:extLst>
                </a:gridCol>
                <a:gridCol w="2032000">
                  <a:extLst>
                    <a:ext uri="{9D8B030D-6E8A-4147-A177-3AD203B41FA5}">
                      <a16:colId xmlns:a16="http://schemas.microsoft.com/office/drawing/2014/main" val="667694779"/>
                    </a:ext>
                  </a:extLst>
                </a:gridCol>
                <a:gridCol w="2032000">
                  <a:extLst>
                    <a:ext uri="{9D8B030D-6E8A-4147-A177-3AD203B41FA5}">
                      <a16:colId xmlns:a16="http://schemas.microsoft.com/office/drawing/2014/main" val="2355579797"/>
                    </a:ext>
                  </a:extLst>
                </a:gridCol>
                <a:gridCol w="2032000">
                  <a:extLst>
                    <a:ext uri="{9D8B030D-6E8A-4147-A177-3AD203B41FA5}">
                      <a16:colId xmlns:a16="http://schemas.microsoft.com/office/drawing/2014/main" val="3687507388"/>
                    </a:ext>
                  </a:extLst>
                </a:gridCol>
                <a:gridCol w="2032000">
                  <a:extLst>
                    <a:ext uri="{9D8B030D-6E8A-4147-A177-3AD203B41FA5}">
                      <a16:colId xmlns:a16="http://schemas.microsoft.com/office/drawing/2014/main" val="3248093066"/>
                    </a:ext>
                  </a:extLst>
                </a:gridCol>
              </a:tblGrid>
              <a:tr h="174396">
                <a:tc>
                  <a:txBody>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Background</a:t>
                      </a:r>
                      <a:endParaRPr lang="zh-CN" altLang="en-US" dirty="0">
                        <a:latin typeface="Calibri" panose="020F0502020204030204" pitchFamily="34" charset="0"/>
                        <a:cs typeface="Calibri" panose="020F0502020204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Existing Methods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Insight !</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Framework Design</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Experiments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189" rtl="0" eaLnBrk="1" latinLnBrk="0" hangingPunct="1"/>
                      <a:r>
                        <a:rPr lang="en-US" altLang="zh-CN"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Take away message</a:t>
                      </a:r>
                      <a:endParaRPr lang="zh-CN" altLang="en-US" sz="1800" b="1" kern="1200" dirty="0">
                        <a:solidFill>
                          <a:schemeClr val="tx1"/>
                        </a:solidFill>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46668522"/>
                  </a:ext>
                </a:extLst>
              </a:tr>
            </a:tbl>
          </a:graphicData>
        </a:graphic>
      </p:graphicFrame>
      <p:sp>
        <p:nvSpPr>
          <p:cNvPr id="13" name="文本框 12">
            <a:extLst>
              <a:ext uri="{FF2B5EF4-FFF2-40B4-BE49-F238E27FC236}">
                <a16:creationId xmlns:a16="http://schemas.microsoft.com/office/drawing/2014/main" id="{75C94C3E-6E97-1C57-D261-6140D089AC17}"/>
              </a:ext>
            </a:extLst>
          </p:cNvPr>
          <p:cNvSpPr txBox="1"/>
          <p:nvPr/>
        </p:nvSpPr>
        <p:spPr>
          <a:xfrm>
            <a:off x="0" y="558803"/>
            <a:ext cx="12192000" cy="707886"/>
          </a:xfrm>
          <a:prstGeom prst="rect">
            <a:avLst/>
          </a:prstGeom>
          <a:noFill/>
        </p:spPr>
        <p:txBody>
          <a:bodyPr wrap="square" rtlCol="0">
            <a:spAutoFit/>
          </a:bodyPr>
          <a:lstStyle/>
          <a:p>
            <a:pPr algn="ctr"/>
            <a:r>
              <a:rPr lang="en-US" altLang="zh-CN" sz="4000" b="1" dirty="0">
                <a:latin typeface="Calibri" panose="020F0502020204030204" pitchFamily="34" charset="0"/>
                <a:ea typeface="Calibri" panose="020F0502020204030204" pitchFamily="34" charset="0"/>
                <a:cs typeface="Calibri" panose="020F0502020204030204" pitchFamily="34" charset="0"/>
              </a:rPr>
              <a:t>Air Pollution Takes Away a lot of lives</a:t>
            </a:r>
            <a:endParaRPr lang="zh-CN" altLang="en-US" sz="4000" b="1" dirty="0">
              <a:latin typeface="Calibri" panose="020F0502020204030204" pitchFamily="34" charset="0"/>
              <a:cs typeface="Calibri" panose="020F0502020204030204" pitchFamily="34" charset="0"/>
            </a:endParaRPr>
          </a:p>
        </p:txBody>
      </p:sp>
      <p:sp>
        <p:nvSpPr>
          <p:cNvPr id="16" name="日期占位符 15">
            <a:extLst>
              <a:ext uri="{FF2B5EF4-FFF2-40B4-BE49-F238E27FC236}">
                <a16:creationId xmlns:a16="http://schemas.microsoft.com/office/drawing/2014/main" id="{5F493059-7F3E-7B38-13C6-D39C837D97CE}"/>
              </a:ext>
            </a:extLst>
          </p:cNvPr>
          <p:cNvSpPr>
            <a:spLocks noGrp="1"/>
          </p:cNvSpPr>
          <p:nvPr>
            <p:ph type="dt" sz="half" idx="10"/>
          </p:nvPr>
        </p:nvSpPr>
        <p:spPr/>
        <p:txBody>
          <a:bodyPr/>
          <a:lstStyle/>
          <a:p>
            <a:fld id="{0FC8BFCD-ED57-498B-B4CE-D799E7250366}" type="datetime1">
              <a:rPr kumimoji="1" lang="zh-CN" altLang="en-US" smtClean="0"/>
              <a:t>2023/6/17</a:t>
            </a:fld>
            <a:endParaRPr kumimoji="1" lang="zh-CN" altLang="en-US"/>
          </a:p>
        </p:txBody>
      </p:sp>
      <p:sp>
        <p:nvSpPr>
          <p:cNvPr id="17" name="灯片编号占位符 16">
            <a:extLst>
              <a:ext uri="{FF2B5EF4-FFF2-40B4-BE49-F238E27FC236}">
                <a16:creationId xmlns:a16="http://schemas.microsoft.com/office/drawing/2014/main" id="{17CED32D-B9DB-8803-7E1C-3184A54929EE}"/>
              </a:ext>
            </a:extLst>
          </p:cNvPr>
          <p:cNvSpPr>
            <a:spLocks noGrp="1"/>
          </p:cNvSpPr>
          <p:nvPr>
            <p:ph type="sldNum" sz="quarter" idx="12"/>
          </p:nvPr>
        </p:nvSpPr>
        <p:spPr/>
        <p:txBody>
          <a:bodyPr/>
          <a:lstStyle/>
          <a:p>
            <a:fld id="{977BA8E6-E826-B147-AA17-E3D76A29629C}" type="slidenum">
              <a:rPr kumimoji="1" lang="zh-CN" altLang="en-US" smtClean="0"/>
              <a:t>2</a:t>
            </a:fld>
            <a:endParaRPr kumimoji="1" lang="zh-CN" altLang="en-US"/>
          </a:p>
        </p:txBody>
      </p:sp>
      <p:pic>
        <p:nvPicPr>
          <p:cNvPr id="27" name="图片 26">
            <a:extLst>
              <a:ext uri="{FF2B5EF4-FFF2-40B4-BE49-F238E27FC236}">
                <a16:creationId xmlns:a16="http://schemas.microsoft.com/office/drawing/2014/main" id="{26F62CF4-8682-6AA6-81D3-1F5E4D33B475}"/>
              </a:ext>
            </a:extLst>
          </p:cNvPr>
          <p:cNvPicPr>
            <a:picLocks noChangeAspect="1"/>
          </p:cNvPicPr>
          <p:nvPr/>
        </p:nvPicPr>
        <p:blipFill>
          <a:blip r:embed="rId3"/>
          <a:stretch>
            <a:fillRect/>
          </a:stretch>
        </p:blipFill>
        <p:spPr>
          <a:xfrm>
            <a:off x="1337569" y="1682922"/>
            <a:ext cx="5001370" cy="3431689"/>
          </a:xfrm>
          <a:prstGeom prst="rect">
            <a:avLst/>
          </a:prstGeom>
        </p:spPr>
      </p:pic>
      <p:pic>
        <p:nvPicPr>
          <p:cNvPr id="28" name="图片 27">
            <a:extLst>
              <a:ext uri="{FF2B5EF4-FFF2-40B4-BE49-F238E27FC236}">
                <a16:creationId xmlns:a16="http://schemas.microsoft.com/office/drawing/2014/main" id="{E936039E-0F0E-C03E-4D15-B9242E9F492A}"/>
              </a:ext>
            </a:extLst>
          </p:cNvPr>
          <p:cNvPicPr>
            <a:picLocks noChangeAspect="1"/>
          </p:cNvPicPr>
          <p:nvPr/>
        </p:nvPicPr>
        <p:blipFill>
          <a:blip r:embed="rId4"/>
          <a:stretch>
            <a:fillRect/>
          </a:stretch>
        </p:blipFill>
        <p:spPr>
          <a:xfrm>
            <a:off x="6665560" y="1682922"/>
            <a:ext cx="3455106" cy="3437612"/>
          </a:xfrm>
          <a:prstGeom prst="rect">
            <a:avLst/>
          </a:prstGeom>
        </p:spPr>
      </p:pic>
      <p:sp>
        <p:nvSpPr>
          <p:cNvPr id="30" name="文本框 29">
            <a:extLst>
              <a:ext uri="{FF2B5EF4-FFF2-40B4-BE49-F238E27FC236}">
                <a16:creationId xmlns:a16="http://schemas.microsoft.com/office/drawing/2014/main" id="{ED8ABDC7-1511-D9E9-6521-315CD5ABC904}"/>
              </a:ext>
            </a:extLst>
          </p:cNvPr>
          <p:cNvSpPr txBox="1"/>
          <p:nvPr/>
        </p:nvSpPr>
        <p:spPr>
          <a:xfrm>
            <a:off x="1337569" y="5385153"/>
            <a:ext cx="8783097" cy="461665"/>
          </a:xfrm>
          <a:prstGeom prst="rect">
            <a:avLst/>
          </a:prstGeom>
          <a:noFill/>
          <a:ln w="28575">
            <a:solidFill>
              <a:srgbClr val="C00000"/>
            </a:solidFill>
          </a:ln>
        </p:spPr>
        <p:txBody>
          <a:bodyPr wrap="square">
            <a:spAutoFit/>
          </a:bodyPr>
          <a:lstStyle/>
          <a:p>
            <a:pPr algn="ctr"/>
            <a:r>
              <a:rPr lang="zh-CN" altLang="en-US" sz="2400" b="1" dirty="0"/>
              <a:t>In 2019</a:t>
            </a:r>
            <a:r>
              <a:rPr lang="en-US" altLang="zh-CN" sz="2400" b="1" dirty="0"/>
              <a:t>, </a:t>
            </a:r>
            <a:r>
              <a:rPr lang="zh-CN" altLang="en-US" sz="2400" b="1" dirty="0"/>
              <a:t>air pollution caused </a:t>
            </a:r>
            <a:r>
              <a:rPr lang="zh-CN" altLang="en-US" sz="2400" b="1" dirty="0">
                <a:solidFill>
                  <a:srgbClr val="C00000"/>
                </a:solidFill>
              </a:rPr>
              <a:t>4.2 million deaths </a:t>
            </a:r>
            <a:r>
              <a:rPr lang="zh-CN" altLang="en-US" sz="2400" b="1" dirty="0"/>
              <a:t>worldwide </a:t>
            </a:r>
            <a:r>
              <a:rPr lang="en-US" altLang="zh-CN" sz="2400" b="1" dirty="0"/>
              <a:t>[1]</a:t>
            </a:r>
            <a:endParaRPr lang="zh-CN" altLang="en-US" sz="2400" b="1" dirty="0"/>
          </a:p>
        </p:txBody>
      </p:sp>
      <p:sp>
        <p:nvSpPr>
          <p:cNvPr id="34" name="文本框 33">
            <a:extLst>
              <a:ext uri="{FF2B5EF4-FFF2-40B4-BE49-F238E27FC236}">
                <a16:creationId xmlns:a16="http://schemas.microsoft.com/office/drawing/2014/main" id="{8B6DA9F4-772E-9828-E324-CAF4B4B4917A}"/>
              </a:ext>
            </a:extLst>
          </p:cNvPr>
          <p:cNvSpPr txBox="1"/>
          <p:nvPr/>
        </p:nvSpPr>
        <p:spPr>
          <a:xfrm>
            <a:off x="180108" y="5981111"/>
            <a:ext cx="8709891" cy="307777"/>
          </a:xfrm>
          <a:prstGeom prst="rect">
            <a:avLst/>
          </a:prstGeom>
          <a:noFill/>
        </p:spPr>
        <p:txBody>
          <a:bodyPr wrap="square">
            <a:spAutoFit/>
          </a:bodyPr>
          <a:lstStyle/>
          <a:p>
            <a:r>
              <a:rPr lang="en-US" altLang="zh-CN" sz="1400" dirty="0"/>
              <a:t>[1] </a:t>
            </a:r>
            <a:r>
              <a:rPr lang="zh-CN" altLang="en-US" sz="1400" dirty="0"/>
              <a:t>https://www.who.int/zh/news-room/fact-sheets/detail/ambient-(outdoor)-air-quality-and-health</a:t>
            </a:r>
          </a:p>
        </p:txBody>
      </p:sp>
    </p:spTree>
    <p:extLst>
      <p:ext uri="{BB962C8B-B14F-4D97-AF65-F5344CB8AC3E}">
        <p14:creationId xmlns:p14="http://schemas.microsoft.com/office/powerpoint/2010/main" val="296989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5">
            <a:extLst>
              <a:ext uri="{FF2B5EF4-FFF2-40B4-BE49-F238E27FC236}">
                <a16:creationId xmlns:a16="http://schemas.microsoft.com/office/drawing/2014/main" id="{AFFBE31F-42DC-A4CA-5472-51205C3B9BFD}"/>
              </a:ext>
            </a:extLst>
          </p:cNvPr>
          <p:cNvGraphicFramePr>
            <a:graphicFrameLocks noGrp="1"/>
          </p:cNvGraphicFramePr>
          <p:nvPr>
            <p:extLst>
              <p:ext uri="{D42A27DB-BD31-4B8C-83A1-F6EECF244321}">
                <p14:modId xmlns:p14="http://schemas.microsoft.com/office/powerpoint/2010/main" val="850723975"/>
              </p:ext>
            </p:extLst>
          </p:nvPr>
        </p:nvGraphicFramePr>
        <p:xfrm>
          <a:off x="0" y="3"/>
          <a:ext cx="12192000" cy="365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238813408"/>
                    </a:ext>
                  </a:extLst>
                </a:gridCol>
                <a:gridCol w="2032000">
                  <a:extLst>
                    <a:ext uri="{9D8B030D-6E8A-4147-A177-3AD203B41FA5}">
                      <a16:colId xmlns:a16="http://schemas.microsoft.com/office/drawing/2014/main" val="4134155310"/>
                    </a:ext>
                  </a:extLst>
                </a:gridCol>
                <a:gridCol w="2032000">
                  <a:extLst>
                    <a:ext uri="{9D8B030D-6E8A-4147-A177-3AD203B41FA5}">
                      <a16:colId xmlns:a16="http://schemas.microsoft.com/office/drawing/2014/main" val="667694779"/>
                    </a:ext>
                  </a:extLst>
                </a:gridCol>
                <a:gridCol w="2032000">
                  <a:extLst>
                    <a:ext uri="{9D8B030D-6E8A-4147-A177-3AD203B41FA5}">
                      <a16:colId xmlns:a16="http://schemas.microsoft.com/office/drawing/2014/main" val="2355579797"/>
                    </a:ext>
                  </a:extLst>
                </a:gridCol>
                <a:gridCol w="2032000">
                  <a:extLst>
                    <a:ext uri="{9D8B030D-6E8A-4147-A177-3AD203B41FA5}">
                      <a16:colId xmlns:a16="http://schemas.microsoft.com/office/drawing/2014/main" val="3687507388"/>
                    </a:ext>
                  </a:extLst>
                </a:gridCol>
                <a:gridCol w="2032000">
                  <a:extLst>
                    <a:ext uri="{9D8B030D-6E8A-4147-A177-3AD203B41FA5}">
                      <a16:colId xmlns:a16="http://schemas.microsoft.com/office/drawing/2014/main" val="3248093066"/>
                    </a:ext>
                  </a:extLst>
                </a:gridCol>
              </a:tblGrid>
              <a:tr h="174396">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Background</a:t>
                      </a:r>
                      <a:endParaRPr lang="zh-CN" altLang="en-US" dirty="0">
                        <a:solidFill>
                          <a:schemeClr val="tx1"/>
                        </a:solidFill>
                        <a:latin typeface="Calibri" panose="020F0502020204030204" pitchFamily="34" charset="0"/>
                        <a:cs typeface="Calibri" panose="020F0502020204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Existing Methods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Insight !</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Framework Design</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Experiments</a:t>
                      </a:r>
                      <a:endParaRPr lang="zh-CN" altLang="en-US"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marL="0" algn="ctr" defTabSz="457189" rtl="0" eaLnBrk="1" latinLnBrk="0" hangingPunct="1"/>
                      <a:r>
                        <a:rPr lang="en-US" altLang="zh-CN"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Take away message</a:t>
                      </a:r>
                      <a:endParaRPr lang="zh-CN" altLang="en-US" sz="1800" b="1" kern="1200" dirty="0">
                        <a:solidFill>
                          <a:schemeClr val="tx1"/>
                        </a:solidFill>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46668522"/>
                  </a:ext>
                </a:extLst>
              </a:tr>
            </a:tbl>
          </a:graphicData>
        </a:graphic>
      </p:graphicFrame>
      <p:sp>
        <p:nvSpPr>
          <p:cNvPr id="4" name="日期占位符 3">
            <a:extLst>
              <a:ext uri="{FF2B5EF4-FFF2-40B4-BE49-F238E27FC236}">
                <a16:creationId xmlns:a16="http://schemas.microsoft.com/office/drawing/2014/main" id="{5B3737C9-D047-46C7-518C-1B105FB07435}"/>
              </a:ext>
            </a:extLst>
          </p:cNvPr>
          <p:cNvSpPr>
            <a:spLocks noGrp="1"/>
          </p:cNvSpPr>
          <p:nvPr>
            <p:ph type="dt" sz="half" idx="10"/>
          </p:nvPr>
        </p:nvSpPr>
        <p:spPr/>
        <p:txBody>
          <a:bodyPr/>
          <a:lstStyle/>
          <a:p>
            <a:fld id="{42925A7E-8D23-4BFE-B22A-B028E79EE939}" type="datetime1">
              <a:rPr kumimoji="1" lang="zh-CN" altLang="en-US" smtClean="0"/>
              <a:t>2023/6/17</a:t>
            </a:fld>
            <a:endParaRPr kumimoji="1" lang="zh-CN" altLang="en-US"/>
          </a:p>
        </p:txBody>
      </p:sp>
      <p:sp>
        <p:nvSpPr>
          <p:cNvPr id="6" name="灯片编号占位符 5">
            <a:extLst>
              <a:ext uri="{FF2B5EF4-FFF2-40B4-BE49-F238E27FC236}">
                <a16:creationId xmlns:a16="http://schemas.microsoft.com/office/drawing/2014/main" id="{5977D4C4-F807-CFB6-3F54-F1E78488B368}"/>
              </a:ext>
            </a:extLst>
          </p:cNvPr>
          <p:cNvSpPr>
            <a:spLocks noGrp="1"/>
          </p:cNvSpPr>
          <p:nvPr>
            <p:ph type="sldNum" sz="quarter" idx="12"/>
          </p:nvPr>
        </p:nvSpPr>
        <p:spPr/>
        <p:txBody>
          <a:bodyPr/>
          <a:lstStyle/>
          <a:p>
            <a:fld id="{977BA8E6-E826-B147-AA17-E3D76A29629C}" type="slidenum">
              <a:rPr kumimoji="1" lang="zh-CN" altLang="en-US" smtClean="0"/>
              <a:t>20</a:t>
            </a:fld>
            <a:endParaRPr kumimoji="1" lang="zh-CN" altLang="en-US"/>
          </a:p>
        </p:txBody>
      </p:sp>
      <p:sp>
        <p:nvSpPr>
          <p:cNvPr id="7" name="文本框 6">
            <a:extLst>
              <a:ext uri="{FF2B5EF4-FFF2-40B4-BE49-F238E27FC236}">
                <a16:creationId xmlns:a16="http://schemas.microsoft.com/office/drawing/2014/main" id="{A2DECD39-A1D2-130F-0029-8A6B4FB22B95}"/>
              </a:ext>
            </a:extLst>
          </p:cNvPr>
          <p:cNvSpPr txBox="1"/>
          <p:nvPr/>
        </p:nvSpPr>
        <p:spPr>
          <a:xfrm>
            <a:off x="0" y="558803"/>
            <a:ext cx="12192000" cy="707886"/>
          </a:xfrm>
          <a:prstGeom prst="rect">
            <a:avLst/>
          </a:prstGeom>
          <a:noFill/>
        </p:spPr>
        <p:txBody>
          <a:bodyPr wrap="square" rtlCol="0">
            <a:spAutoFit/>
          </a:bodyPr>
          <a:lstStyle/>
          <a:p>
            <a:pPr algn="ctr"/>
            <a:r>
              <a:rPr lang="en-US" altLang="zh-CN" sz="4000" b="1" i="0" dirty="0">
                <a:solidFill>
                  <a:srgbClr val="101214"/>
                </a:solidFill>
                <a:effectLst/>
                <a:latin typeface="PingFang SC"/>
              </a:rPr>
              <a:t>Overall Performance</a:t>
            </a:r>
            <a:endParaRPr lang="zh-CN" altLang="en-US" sz="4000" b="1" dirty="0">
              <a:latin typeface="Calibri" panose="020F0502020204030204" pitchFamily="34" charset="0"/>
              <a:cs typeface="Calibri" panose="020F0502020204030204" pitchFamily="34" charset="0"/>
            </a:endParaRPr>
          </a:p>
        </p:txBody>
      </p:sp>
      <p:pic>
        <p:nvPicPr>
          <p:cNvPr id="3" name="图片 2">
            <a:extLst>
              <a:ext uri="{FF2B5EF4-FFF2-40B4-BE49-F238E27FC236}">
                <a16:creationId xmlns:a16="http://schemas.microsoft.com/office/drawing/2014/main" id="{440E7846-2BE7-AFD8-7951-8DAC712099C2}"/>
              </a:ext>
            </a:extLst>
          </p:cNvPr>
          <p:cNvPicPr>
            <a:picLocks noChangeAspect="1"/>
          </p:cNvPicPr>
          <p:nvPr/>
        </p:nvPicPr>
        <p:blipFill>
          <a:blip r:embed="rId3"/>
          <a:stretch>
            <a:fillRect/>
          </a:stretch>
        </p:blipFill>
        <p:spPr>
          <a:xfrm>
            <a:off x="1149927" y="1663960"/>
            <a:ext cx="5253616" cy="4227657"/>
          </a:xfrm>
          <a:prstGeom prst="rect">
            <a:avLst/>
          </a:prstGeom>
        </p:spPr>
      </p:pic>
      <p:sp>
        <p:nvSpPr>
          <p:cNvPr id="8" name="文本框 7">
            <a:extLst>
              <a:ext uri="{FF2B5EF4-FFF2-40B4-BE49-F238E27FC236}">
                <a16:creationId xmlns:a16="http://schemas.microsoft.com/office/drawing/2014/main" id="{1EEE5A4C-66B8-1FC7-2F5B-DB452839C9B3}"/>
              </a:ext>
            </a:extLst>
          </p:cNvPr>
          <p:cNvSpPr txBox="1"/>
          <p:nvPr/>
        </p:nvSpPr>
        <p:spPr>
          <a:xfrm>
            <a:off x="6633972" y="2125980"/>
            <a:ext cx="5558028" cy="1200329"/>
          </a:xfrm>
          <a:prstGeom prst="rect">
            <a:avLst/>
          </a:prstGeom>
          <a:noFill/>
        </p:spPr>
        <p:txBody>
          <a:bodyPr wrap="square" rtlCol="0">
            <a:spAutoFit/>
          </a:bodyPr>
          <a:lstStyle/>
          <a:p>
            <a:r>
              <a:rPr lang="en-US" altLang="zh-CN" b="1" dirty="0"/>
              <a:t>Overall performances</a:t>
            </a:r>
            <a:r>
              <a:rPr lang="en-US" altLang="zh-CN" dirty="0"/>
              <a:t>: with only 1% of the labeled dataset. The CaliFormer-FT outperforms the state-of-the-art method SF by 25%. This is because the CaliFormer extracts </a:t>
            </a:r>
            <a:r>
              <a:rPr lang="en-US" altLang="zh-CN" i="1" dirty="0"/>
              <a:t>effective representation </a:t>
            </a:r>
            <a:r>
              <a:rPr lang="en-US" altLang="zh-CN" dirty="0"/>
              <a:t>from unlabeled data.</a:t>
            </a:r>
            <a:endParaRPr lang="zh-CN" altLang="en-US" dirty="0"/>
          </a:p>
        </p:txBody>
      </p:sp>
      <p:sp>
        <p:nvSpPr>
          <p:cNvPr id="9" name="文本框 8">
            <a:extLst>
              <a:ext uri="{FF2B5EF4-FFF2-40B4-BE49-F238E27FC236}">
                <a16:creationId xmlns:a16="http://schemas.microsoft.com/office/drawing/2014/main" id="{385BB5CE-07B6-DA47-EC0E-13A1D25AC86E}"/>
              </a:ext>
            </a:extLst>
          </p:cNvPr>
          <p:cNvSpPr txBox="1"/>
          <p:nvPr/>
        </p:nvSpPr>
        <p:spPr>
          <a:xfrm>
            <a:off x="6633972" y="4303776"/>
            <a:ext cx="5458968" cy="1200329"/>
          </a:xfrm>
          <a:prstGeom prst="rect">
            <a:avLst/>
          </a:prstGeom>
          <a:noFill/>
        </p:spPr>
        <p:txBody>
          <a:bodyPr wrap="square" rtlCol="0">
            <a:spAutoFit/>
          </a:bodyPr>
          <a:lstStyle/>
          <a:p>
            <a:r>
              <a:rPr lang="en-US" altLang="zh-CN" b="1" dirty="0"/>
              <a:t>Varying labeling rate: </a:t>
            </a:r>
            <a:r>
              <a:rPr lang="en-US" altLang="zh-CN" dirty="0"/>
              <a:t>the performance with different labeling rates, varying from 0.5% to 10%. The fine-tune decoder achieve better performance with learned CaliFormer. </a:t>
            </a:r>
            <a:r>
              <a:rPr lang="en-US" altLang="zh-CN" i="1" dirty="0"/>
              <a:t>The gain is significant with low labeling rate.</a:t>
            </a:r>
            <a:endParaRPr lang="zh-CN" altLang="en-US" i="1" dirty="0"/>
          </a:p>
        </p:txBody>
      </p:sp>
    </p:spTree>
    <p:extLst>
      <p:ext uri="{BB962C8B-B14F-4D97-AF65-F5344CB8AC3E}">
        <p14:creationId xmlns:p14="http://schemas.microsoft.com/office/powerpoint/2010/main" val="3223125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5">
            <a:extLst>
              <a:ext uri="{FF2B5EF4-FFF2-40B4-BE49-F238E27FC236}">
                <a16:creationId xmlns:a16="http://schemas.microsoft.com/office/drawing/2014/main" id="{AFFBE31F-42DC-A4CA-5472-51205C3B9BFD}"/>
              </a:ext>
            </a:extLst>
          </p:cNvPr>
          <p:cNvGraphicFramePr>
            <a:graphicFrameLocks noGrp="1"/>
          </p:cNvGraphicFramePr>
          <p:nvPr/>
        </p:nvGraphicFramePr>
        <p:xfrm>
          <a:off x="0" y="3"/>
          <a:ext cx="12192000" cy="365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238813408"/>
                    </a:ext>
                  </a:extLst>
                </a:gridCol>
                <a:gridCol w="2032000">
                  <a:extLst>
                    <a:ext uri="{9D8B030D-6E8A-4147-A177-3AD203B41FA5}">
                      <a16:colId xmlns:a16="http://schemas.microsoft.com/office/drawing/2014/main" val="4134155310"/>
                    </a:ext>
                  </a:extLst>
                </a:gridCol>
                <a:gridCol w="2032000">
                  <a:extLst>
                    <a:ext uri="{9D8B030D-6E8A-4147-A177-3AD203B41FA5}">
                      <a16:colId xmlns:a16="http://schemas.microsoft.com/office/drawing/2014/main" val="667694779"/>
                    </a:ext>
                  </a:extLst>
                </a:gridCol>
                <a:gridCol w="2032000">
                  <a:extLst>
                    <a:ext uri="{9D8B030D-6E8A-4147-A177-3AD203B41FA5}">
                      <a16:colId xmlns:a16="http://schemas.microsoft.com/office/drawing/2014/main" val="2355579797"/>
                    </a:ext>
                  </a:extLst>
                </a:gridCol>
                <a:gridCol w="2032000">
                  <a:extLst>
                    <a:ext uri="{9D8B030D-6E8A-4147-A177-3AD203B41FA5}">
                      <a16:colId xmlns:a16="http://schemas.microsoft.com/office/drawing/2014/main" val="3687507388"/>
                    </a:ext>
                  </a:extLst>
                </a:gridCol>
                <a:gridCol w="2032000">
                  <a:extLst>
                    <a:ext uri="{9D8B030D-6E8A-4147-A177-3AD203B41FA5}">
                      <a16:colId xmlns:a16="http://schemas.microsoft.com/office/drawing/2014/main" val="3248093066"/>
                    </a:ext>
                  </a:extLst>
                </a:gridCol>
              </a:tblGrid>
              <a:tr h="174396">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Background</a:t>
                      </a:r>
                      <a:endParaRPr lang="zh-CN" altLang="en-US" dirty="0">
                        <a:solidFill>
                          <a:schemeClr val="tx1"/>
                        </a:solidFill>
                        <a:latin typeface="Calibri" panose="020F0502020204030204" pitchFamily="34" charset="0"/>
                        <a:cs typeface="Calibri" panose="020F0502020204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Existing Methods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Insight !</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Framework Design</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Experiments</a:t>
                      </a:r>
                      <a:endParaRPr lang="zh-CN" altLang="en-US"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marL="0" algn="ctr" defTabSz="457189" rtl="0" eaLnBrk="1" latinLnBrk="0" hangingPunct="1"/>
                      <a:r>
                        <a:rPr lang="en-US" altLang="zh-CN"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Take away message</a:t>
                      </a:r>
                      <a:endParaRPr lang="zh-CN" altLang="en-US" sz="1800" b="1" kern="1200" dirty="0">
                        <a:solidFill>
                          <a:schemeClr val="tx1"/>
                        </a:solidFill>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46668522"/>
                  </a:ext>
                </a:extLst>
              </a:tr>
            </a:tbl>
          </a:graphicData>
        </a:graphic>
      </p:graphicFrame>
      <p:sp>
        <p:nvSpPr>
          <p:cNvPr id="4" name="日期占位符 3">
            <a:extLst>
              <a:ext uri="{FF2B5EF4-FFF2-40B4-BE49-F238E27FC236}">
                <a16:creationId xmlns:a16="http://schemas.microsoft.com/office/drawing/2014/main" id="{5B3737C9-D047-46C7-518C-1B105FB07435}"/>
              </a:ext>
            </a:extLst>
          </p:cNvPr>
          <p:cNvSpPr>
            <a:spLocks noGrp="1"/>
          </p:cNvSpPr>
          <p:nvPr>
            <p:ph type="dt" sz="half" idx="10"/>
          </p:nvPr>
        </p:nvSpPr>
        <p:spPr/>
        <p:txBody>
          <a:bodyPr/>
          <a:lstStyle/>
          <a:p>
            <a:fld id="{42925A7E-8D23-4BFE-B22A-B028E79EE939}" type="datetime1">
              <a:rPr kumimoji="1" lang="zh-CN" altLang="en-US" smtClean="0"/>
              <a:t>2023/6/17</a:t>
            </a:fld>
            <a:endParaRPr kumimoji="1" lang="zh-CN" altLang="en-US"/>
          </a:p>
        </p:txBody>
      </p:sp>
      <p:sp>
        <p:nvSpPr>
          <p:cNvPr id="6" name="灯片编号占位符 5">
            <a:extLst>
              <a:ext uri="{FF2B5EF4-FFF2-40B4-BE49-F238E27FC236}">
                <a16:creationId xmlns:a16="http://schemas.microsoft.com/office/drawing/2014/main" id="{5977D4C4-F807-CFB6-3F54-F1E78488B368}"/>
              </a:ext>
            </a:extLst>
          </p:cNvPr>
          <p:cNvSpPr>
            <a:spLocks noGrp="1"/>
          </p:cNvSpPr>
          <p:nvPr>
            <p:ph type="sldNum" sz="quarter" idx="12"/>
          </p:nvPr>
        </p:nvSpPr>
        <p:spPr/>
        <p:txBody>
          <a:bodyPr/>
          <a:lstStyle/>
          <a:p>
            <a:fld id="{977BA8E6-E826-B147-AA17-E3D76A29629C}" type="slidenum">
              <a:rPr kumimoji="1" lang="zh-CN" altLang="en-US" smtClean="0"/>
              <a:t>21</a:t>
            </a:fld>
            <a:endParaRPr kumimoji="1" lang="zh-CN" altLang="en-US"/>
          </a:p>
        </p:txBody>
      </p:sp>
      <p:sp>
        <p:nvSpPr>
          <p:cNvPr id="7" name="文本框 6">
            <a:extLst>
              <a:ext uri="{FF2B5EF4-FFF2-40B4-BE49-F238E27FC236}">
                <a16:creationId xmlns:a16="http://schemas.microsoft.com/office/drawing/2014/main" id="{A2DECD39-A1D2-130F-0029-8A6B4FB22B95}"/>
              </a:ext>
            </a:extLst>
          </p:cNvPr>
          <p:cNvSpPr txBox="1"/>
          <p:nvPr/>
        </p:nvSpPr>
        <p:spPr>
          <a:xfrm>
            <a:off x="0" y="558803"/>
            <a:ext cx="12192000" cy="707886"/>
          </a:xfrm>
          <a:prstGeom prst="rect">
            <a:avLst/>
          </a:prstGeom>
          <a:noFill/>
        </p:spPr>
        <p:txBody>
          <a:bodyPr wrap="square" rtlCol="0">
            <a:spAutoFit/>
          </a:bodyPr>
          <a:lstStyle/>
          <a:p>
            <a:pPr algn="ctr"/>
            <a:r>
              <a:rPr lang="en-US" altLang="zh-CN" sz="4000" b="1" dirty="0"/>
              <a:t>Calibration results</a:t>
            </a:r>
            <a:endParaRPr lang="zh-CN" altLang="en-US" sz="4000" b="1" dirty="0">
              <a:latin typeface="Calibri" panose="020F0502020204030204" pitchFamily="34" charset="0"/>
              <a:cs typeface="Calibri" panose="020F0502020204030204" pitchFamily="34" charset="0"/>
            </a:endParaRPr>
          </a:p>
        </p:txBody>
      </p:sp>
      <p:pic>
        <p:nvPicPr>
          <p:cNvPr id="12" name="图片 11">
            <a:extLst>
              <a:ext uri="{FF2B5EF4-FFF2-40B4-BE49-F238E27FC236}">
                <a16:creationId xmlns:a16="http://schemas.microsoft.com/office/drawing/2014/main" id="{435CEA96-D72B-7796-9A3B-59AB4D1AB13D}"/>
              </a:ext>
            </a:extLst>
          </p:cNvPr>
          <p:cNvPicPr>
            <a:picLocks noChangeAspect="1"/>
          </p:cNvPicPr>
          <p:nvPr/>
        </p:nvPicPr>
        <p:blipFill>
          <a:blip r:embed="rId2"/>
          <a:stretch>
            <a:fillRect/>
          </a:stretch>
        </p:blipFill>
        <p:spPr>
          <a:xfrm>
            <a:off x="1246331" y="1842624"/>
            <a:ext cx="9242137" cy="2772641"/>
          </a:xfrm>
          <a:prstGeom prst="rect">
            <a:avLst/>
          </a:prstGeom>
        </p:spPr>
      </p:pic>
      <p:sp>
        <p:nvSpPr>
          <p:cNvPr id="14" name="文本框 13">
            <a:extLst>
              <a:ext uri="{FF2B5EF4-FFF2-40B4-BE49-F238E27FC236}">
                <a16:creationId xmlns:a16="http://schemas.microsoft.com/office/drawing/2014/main" id="{A798A311-01DC-DC8F-7877-222498676066}"/>
              </a:ext>
            </a:extLst>
          </p:cNvPr>
          <p:cNvSpPr txBox="1"/>
          <p:nvPr/>
        </p:nvSpPr>
        <p:spPr>
          <a:xfrm>
            <a:off x="969265" y="4844778"/>
            <a:ext cx="10452508" cy="400110"/>
          </a:xfrm>
          <a:prstGeom prst="rect">
            <a:avLst/>
          </a:prstGeom>
          <a:noFill/>
          <a:ln w="28575">
            <a:solidFill>
              <a:srgbClr val="C00000"/>
            </a:solidFill>
          </a:ln>
        </p:spPr>
        <p:txBody>
          <a:bodyPr wrap="square">
            <a:spAutoFit/>
          </a:bodyPr>
          <a:lstStyle/>
          <a:p>
            <a:r>
              <a:rPr lang="en-US" altLang="zh-CN" sz="2000" dirty="0"/>
              <a:t>Compared to other baselines, CaliFormer-FT performs better, especially during the peak periods</a:t>
            </a:r>
            <a:endParaRPr lang="zh-CN" altLang="en-US" sz="2000" dirty="0"/>
          </a:p>
        </p:txBody>
      </p:sp>
    </p:spTree>
    <p:extLst>
      <p:ext uri="{BB962C8B-B14F-4D97-AF65-F5344CB8AC3E}">
        <p14:creationId xmlns:p14="http://schemas.microsoft.com/office/powerpoint/2010/main" val="3955409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5">
            <a:extLst>
              <a:ext uri="{FF2B5EF4-FFF2-40B4-BE49-F238E27FC236}">
                <a16:creationId xmlns:a16="http://schemas.microsoft.com/office/drawing/2014/main" id="{AFFBE31F-42DC-A4CA-5472-51205C3B9BFD}"/>
              </a:ext>
            </a:extLst>
          </p:cNvPr>
          <p:cNvGraphicFramePr>
            <a:graphicFrameLocks noGrp="1"/>
          </p:cNvGraphicFramePr>
          <p:nvPr>
            <p:extLst>
              <p:ext uri="{D42A27DB-BD31-4B8C-83A1-F6EECF244321}">
                <p14:modId xmlns:p14="http://schemas.microsoft.com/office/powerpoint/2010/main" val="342453478"/>
              </p:ext>
            </p:extLst>
          </p:nvPr>
        </p:nvGraphicFramePr>
        <p:xfrm>
          <a:off x="0" y="3"/>
          <a:ext cx="12192000" cy="365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238813408"/>
                    </a:ext>
                  </a:extLst>
                </a:gridCol>
                <a:gridCol w="2032000">
                  <a:extLst>
                    <a:ext uri="{9D8B030D-6E8A-4147-A177-3AD203B41FA5}">
                      <a16:colId xmlns:a16="http://schemas.microsoft.com/office/drawing/2014/main" val="4134155310"/>
                    </a:ext>
                  </a:extLst>
                </a:gridCol>
                <a:gridCol w="2032000">
                  <a:extLst>
                    <a:ext uri="{9D8B030D-6E8A-4147-A177-3AD203B41FA5}">
                      <a16:colId xmlns:a16="http://schemas.microsoft.com/office/drawing/2014/main" val="667694779"/>
                    </a:ext>
                  </a:extLst>
                </a:gridCol>
                <a:gridCol w="2032000">
                  <a:extLst>
                    <a:ext uri="{9D8B030D-6E8A-4147-A177-3AD203B41FA5}">
                      <a16:colId xmlns:a16="http://schemas.microsoft.com/office/drawing/2014/main" val="2355579797"/>
                    </a:ext>
                  </a:extLst>
                </a:gridCol>
                <a:gridCol w="2032000">
                  <a:extLst>
                    <a:ext uri="{9D8B030D-6E8A-4147-A177-3AD203B41FA5}">
                      <a16:colId xmlns:a16="http://schemas.microsoft.com/office/drawing/2014/main" val="3687507388"/>
                    </a:ext>
                  </a:extLst>
                </a:gridCol>
                <a:gridCol w="2032000">
                  <a:extLst>
                    <a:ext uri="{9D8B030D-6E8A-4147-A177-3AD203B41FA5}">
                      <a16:colId xmlns:a16="http://schemas.microsoft.com/office/drawing/2014/main" val="3248093066"/>
                    </a:ext>
                  </a:extLst>
                </a:gridCol>
              </a:tblGrid>
              <a:tr h="174396">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Background</a:t>
                      </a:r>
                      <a:endParaRPr lang="zh-CN" altLang="en-US" dirty="0">
                        <a:solidFill>
                          <a:schemeClr val="tx1"/>
                        </a:solidFill>
                        <a:latin typeface="Calibri" panose="020F0502020204030204" pitchFamily="34" charset="0"/>
                        <a:cs typeface="Calibri" panose="020F0502020204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Existing Methods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Insight !</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Framework Design</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Experiments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189" rtl="0" eaLnBrk="1" latinLnBrk="0" hangingPunct="1"/>
                      <a:r>
                        <a:rPr lang="en-US" altLang="zh-CN" sz="1800" b="1" kern="1200" dirty="0">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rPr>
                        <a:t>Take away message</a:t>
                      </a:r>
                      <a:endParaRPr lang="zh-CN" altLang="en-US" sz="1800" b="1" kern="1200" dirty="0">
                        <a:solidFill>
                          <a:schemeClr val="accent1">
                            <a:lumMod val="20000"/>
                            <a:lumOff val="80000"/>
                          </a:schemeClr>
                        </a:solidFill>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2646668522"/>
                  </a:ext>
                </a:extLst>
              </a:tr>
            </a:tbl>
          </a:graphicData>
        </a:graphic>
      </p:graphicFrame>
      <p:sp>
        <p:nvSpPr>
          <p:cNvPr id="4" name="日期占位符 3">
            <a:extLst>
              <a:ext uri="{FF2B5EF4-FFF2-40B4-BE49-F238E27FC236}">
                <a16:creationId xmlns:a16="http://schemas.microsoft.com/office/drawing/2014/main" id="{5B3737C9-D047-46C7-518C-1B105FB07435}"/>
              </a:ext>
            </a:extLst>
          </p:cNvPr>
          <p:cNvSpPr>
            <a:spLocks noGrp="1"/>
          </p:cNvSpPr>
          <p:nvPr>
            <p:ph type="dt" sz="half" idx="10"/>
          </p:nvPr>
        </p:nvSpPr>
        <p:spPr/>
        <p:txBody>
          <a:bodyPr/>
          <a:lstStyle/>
          <a:p>
            <a:fld id="{42925A7E-8D23-4BFE-B22A-B028E79EE939}" type="datetime1">
              <a:rPr kumimoji="1" lang="zh-CN" altLang="en-US" smtClean="0"/>
              <a:t>2023/6/17</a:t>
            </a:fld>
            <a:endParaRPr kumimoji="1" lang="zh-CN" altLang="en-US"/>
          </a:p>
        </p:txBody>
      </p:sp>
      <p:sp>
        <p:nvSpPr>
          <p:cNvPr id="6" name="灯片编号占位符 5">
            <a:extLst>
              <a:ext uri="{FF2B5EF4-FFF2-40B4-BE49-F238E27FC236}">
                <a16:creationId xmlns:a16="http://schemas.microsoft.com/office/drawing/2014/main" id="{5977D4C4-F807-CFB6-3F54-F1E78488B368}"/>
              </a:ext>
            </a:extLst>
          </p:cNvPr>
          <p:cNvSpPr>
            <a:spLocks noGrp="1"/>
          </p:cNvSpPr>
          <p:nvPr>
            <p:ph type="sldNum" sz="quarter" idx="12"/>
          </p:nvPr>
        </p:nvSpPr>
        <p:spPr/>
        <p:txBody>
          <a:bodyPr/>
          <a:lstStyle/>
          <a:p>
            <a:fld id="{977BA8E6-E826-B147-AA17-E3D76A29629C}" type="slidenum">
              <a:rPr kumimoji="1" lang="zh-CN" altLang="en-US" smtClean="0"/>
              <a:t>22</a:t>
            </a:fld>
            <a:endParaRPr kumimoji="1" lang="zh-CN" altLang="en-US"/>
          </a:p>
        </p:txBody>
      </p:sp>
      <p:sp>
        <p:nvSpPr>
          <p:cNvPr id="7" name="文本框 6">
            <a:extLst>
              <a:ext uri="{FF2B5EF4-FFF2-40B4-BE49-F238E27FC236}">
                <a16:creationId xmlns:a16="http://schemas.microsoft.com/office/drawing/2014/main" id="{A2DECD39-A1D2-130F-0029-8A6B4FB22B95}"/>
              </a:ext>
            </a:extLst>
          </p:cNvPr>
          <p:cNvSpPr txBox="1"/>
          <p:nvPr/>
        </p:nvSpPr>
        <p:spPr>
          <a:xfrm>
            <a:off x="0" y="558803"/>
            <a:ext cx="12192000" cy="707886"/>
          </a:xfrm>
          <a:prstGeom prst="rect">
            <a:avLst/>
          </a:prstGeom>
          <a:noFill/>
        </p:spPr>
        <p:txBody>
          <a:bodyPr wrap="square" rtlCol="0">
            <a:spAutoFit/>
          </a:bodyPr>
          <a:lstStyle/>
          <a:p>
            <a:pPr algn="ctr"/>
            <a:r>
              <a:rPr lang="en-US" altLang="zh-CN" sz="4000" b="1" dirty="0">
                <a:latin typeface="Calibri" panose="020F0502020204030204" pitchFamily="34" charset="0"/>
                <a:cs typeface="Calibri" panose="020F0502020204030204" pitchFamily="34" charset="0"/>
              </a:rPr>
              <a:t>Observations and Contributions</a:t>
            </a:r>
            <a:endParaRPr lang="zh-CN" altLang="en-US" sz="4000" b="1" dirty="0">
              <a:latin typeface="Calibri" panose="020F0502020204030204" pitchFamily="34" charset="0"/>
              <a:cs typeface="Calibri" panose="020F0502020204030204" pitchFamily="34" charset="0"/>
            </a:endParaRPr>
          </a:p>
        </p:txBody>
      </p:sp>
      <p:sp>
        <p:nvSpPr>
          <p:cNvPr id="3" name="文本框 2">
            <a:extLst>
              <a:ext uri="{FF2B5EF4-FFF2-40B4-BE49-F238E27FC236}">
                <a16:creationId xmlns:a16="http://schemas.microsoft.com/office/drawing/2014/main" id="{1FA09BE5-4033-7626-B501-1EE329B3F4A8}"/>
              </a:ext>
            </a:extLst>
          </p:cNvPr>
          <p:cNvSpPr txBox="1"/>
          <p:nvPr/>
        </p:nvSpPr>
        <p:spPr>
          <a:xfrm>
            <a:off x="627316" y="1860276"/>
            <a:ext cx="10937367" cy="3835024"/>
          </a:xfrm>
          <a:prstGeom prst="rect">
            <a:avLst/>
          </a:prstGeom>
          <a:noFill/>
        </p:spPr>
        <p:txBody>
          <a:bodyPr wrap="square">
            <a:spAutoFit/>
          </a:bodyPr>
          <a:lstStyle/>
          <a:p>
            <a:pPr marL="285750" indent="-285750">
              <a:lnSpc>
                <a:spcPct val="150000"/>
              </a:lnSpc>
              <a:spcBef>
                <a:spcPts val="1800"/>
              </a:spcBef>
              <a:buFont typeface="Arial" panose="020B0604020202020204" pitchFamily="34" charset="0"/>
              <a:buChar char="•"/>
            </a:pPr>
            <a:r>
              <a:rPr lang="en-US" altLang="zh-CN" dirty="0"/>
              <a:t>To the best of our knowledge, CaliFormer is the </a:t>
            </a:r>
            <a:r>
              <a:rPr lang="en-US" altLang="zh-CN" b="1" dirty="0"/>
              <a:t>first attempt </a:t>
            </a:r>
            <a:r>
              <a:rPr lang="en-US" altLang="zh-CN" dirty="0"/>
              <a:t>to incorporate </a:t>
            </a:r>
            <a:r>
              <a:rPr lang="en-US" altLang="zh-CN" b="1" dirty="0"/>
              <a:t>self-supervised learning </a:t>
            </a:r>
            <a:r>
              <a:rPr lang="en-US" altLang="zh-CN" dirty="0"/>
              <a:t>into sensor calibration. Compared to prior research, the CaliFormer </a:t>
            </a:r>
            <a:r>
              <a:rPr lang="en-US" altLang="zh-CN" b="1" dirty="0"/>
              <a:t>necessitates significantly less labeled data</a:t>
            </a:r>
            <a:r>
              <a:rPr lang="en-US" altLang="zh-CN" dirty="0"/>
              <a:t>, which constitutes a tangible advancement toward </a:t>
            </a:r>
            <a:r>
              <a:rPr lang="en-US" altLang="zh-CN" b="1" dirty="0"/>
              <a:t>practical in-field sensor calibration</a:t>
            </a:r>
            <a:r>
              <a:rPr lang="en-US" altLang="zh-CN" dirty="0"/>
              <a:t>. </a:t>
            </a:r>
          </a:p>
          <a:p>
            <a:pPr marL="285750" indent="-285750">
              <a:lnSpc>
                <a:spcPct val="150000"/>
              </a:lnSpc>
              <a:spcBef>
                <a:spcPts val="1800"/>
              </a:spcBef>
              <a:buFont typeface="Arial" panose="020B0604020202020204" pitchFamily="34" charset="0"/>
              <a:buChar char="•"/>
            </a:pPr>
            <a:r>
              <a:rPr lang="en-US" altLang="zh-CN" dirty="0"/>
              <a:t>Drawing inspiration from the </a:t>
            </a:r>
            <a:r>
              <a:rPr lang="en-US" altLang="zh-CN" b="1" dirty="0"/>
              <a:t>Transformer</a:t>
            </a:r>
            <a:r>
              <a:rPr lang="en-US" altLang="zh-CN" dirty="0"/>
              <a:t> architecture, we develop the CaliFormer to process </a:t>
            </a:r>
            <a:r>
              <a:rPr lang="en-US" altLang="zh-CN" b="1" dirty="0"/>
              <a:t>multi-modal sensor data</a:t>
            </a:r>
            <a:r>
              <a:rPr lang="en-US" altLang="zh-CN" dirty="0"/>
              <a:t>. Additionally, we propose </a:t>
            </a:r>
            <a:r>
              <a:rPr lang="en-US" altLang="zh-CN" b="1" dirty="0"/>
              <a:t>a set of enhancements </a:t>
            </a:r>
            <a:r>
              <a:rPr lang="en-US" altLang="zh-CN" dirty="0"/>
              <a:t>in pre-training methodology and model architecture to facilitate </a:t>
            </a:r>
            <a:r>
              <a:rPr lang="en-US" altLang="zh-CN" b="1" dirty="0"/>
              <a:t>the effective training </a:t>
            </a:r>
            <a:r>
              <a:rPr lang="en-US" altLang="zh-CN" dirty="0"/>
              <a:t>of the calibration model. </a:t>
            </a:r>
          </a:p>
          <a:p>
            <a:pPr marL="285750" indent="-285750">
              <a:lnSpc>
                <a:spcPct val="150000"/>
              </a:lnSpc>
              <a:spcBef>
                <a:spcPts val="1800"/>
              </a:spcBef>
              <a:buFont typeface="Arial" panose="020B0604020202020204" pitchFamily="34" charset="0"/>
              <a:buChar char="•"/>
            </a:pPr>
            <a:r>
              <a:rPr lang="en-US" altLang="zh-CN" dirty="0"/>
              <a:t>A prototype system is developed and experimentally compared with </a:t>
            </a:r>
            <a:r>
              <a:rPr lang="en-US" altLang="zh-CN" b="1" dirty="0"/>
              <a:t>state-of-the-art methods</a:t>
            </a:r>
            <a:r>
              <a:rPr lang="en-US" altLang="zh-CN" dirty="0"/>
              <a:t>. Extensive evaluation results demonstrate the </a:t>
            </a:r>
            <a:r>
              <a:rPr lang="en-US" altLang="zh-CN" b="1" dirty="0"/>
              <a:t>effectiveness</a:t>
            </a:r>
            <a:r>
              <a:rPr lang="en-US" altLang="zh-CN" dirty="0"/>
              <a:t> of the CaliFormer based </a:t>
            </a:r>
            <a:r>
              <a:rPr lang="en-US" altLang="zh-CN"/>
              <a:t>calibration system.</a:t>
            </a:r>
            <a:endParaRPr lang="zh-CN" altLang="en-US" dirty="0"/>
          </a:p>
        </p:txBody>
      </p:sp>
    </p:spTree>
    <p:extLst>
      <p:ext uri="{BB962C8B-B14F-4D97-AF65-F5344CB8AC3E}">
        <p14:creationId xmlns:p14="http://schemas.microsoft.com/office/powerpoint/2010/main" val="3800189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0486DF19-DC1B-514A-8C02-64E0ECCD2C31}"/>
              </a:ext>
            </a:extLst>
          </p:cNvPr>
          <p:cNvSpPr>
            <a:spLocks noGrp="1"/>
          </p:cNvSpPr>
          <p:nvPr>
            <p:ph type="subTitle" idx="1"/>
          </p:nvPr>
        </p:nvSpPr>
        <p:spPr>
          <a:xfrm>
            <a:off x="1221831" y="3819054"/>
            <a:ext cx="9748337" cy="1340999"/>
          </a:xfrm>
        </p:spPr>
        <p:txBody>
          <a:bodyPr/>
          <a:lstStyle/>
          <a:p>
            <a:r>
              <a:rPr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Haoyang Wang, Yuhan Cheng, Baining Zhao</a:t>
            </a:r>
          </a:p>
          <a:p>
            <a:r>
              <a:rPr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Lab 2C</a:t>
            </a:r>
            <a:endParaRPr lang="zh-CN" altLang="en-US" sz="2000" dirty="0">
              <a:solidFill>
                <a:schemeClr val="tx1"/>
              </a:solidFill>
              <a:latin typeface="Calibri" panose="020F0502020204030204" pitchFamily="34" charset="0"/>
              <a:cs typeface="Calibri" panose="020F0502020204030204" pitchFamily="34" charset="0"/>
            </a:endParaRPr>
          </a:p>
        </p:txBody>
      </p:sp>
      <p:sp>
        <p:nvSpPr>
          <p:cNvPr id="2" name="标题 1">
            <a:extLst>
              <a:ext uri="{FF2B5EF4-FFF2-40B4-BE49-F238E27FC236}">
                <a16:creationId xmlns:a16="http://schemas.microsoft.com/office/drawing/2014/main" id="{0D8A6FF1-38C6-BF40-AA54-FC2C1268CA34}"/>
              </a:ext>
            </a:extLst>
          </p:cNvPr>
          <p:cNvSpPr>
            <a:spLocks noGrp="1"/>
          </p:cNvSpPr>
          <p:nvPr>
            <p:ph type="title"/>
          </p:nvPr>
        </p:nvSpPr>
        <p:spPr>
          <a:xfrm>
            <a:off x="1221831" y="2028083"/>
            <a:ext cx="9748800" cy="1317600"/>
          </a:xfrm>
        </p:spPr>
        <p:txBody>
          <a:bodyPr/>
          <a:lstStyle/>
          <a:p>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Thank you for listening</a:t>
            </a:r>
            <a:endParaRPr lang="zh-CN" altLang="en-US"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33308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表格 5">
            <a:extLst>
              <a:ext uri="{FF2B5EF4-FFF2-40B4-BE49-F238E27FC236}">
                <a16:creationId xmlns:a16="http://schemas.microsoft.com/office/drawing/2014/main" id="{AFFBE31F-42DC-A4CA-5472-51205C3B9BFD}"/>
              </a:ext>
            </a:extLst>
          </p:cNvPr>
          <p:cNvGraphicFramePr>
            <a:graphicFrameLocks noGrp="1"/>
          </p:cNvGraphicFramePr>
          <p:nvPr/>
        </p:nvGraphicFramePr>
        <p:xfrm>
          <a:off x="0" y="3"/>
          <a:ext cx="12192000" cy="365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238813408"/>
                    </a:ext>
                  </a:extLst>
                </a:gridCol>
                <a:gridCol w="2032000">
                  <a:extLst>
                    <a:ext uri="{9D8B030D-6E8A-4147-A177-3AD203B41FA5}">
                      <a16:colId xmlns:a16="http://schemas.microsoft.com/office/drawing/2014/main" val="4134155310"/>
                    </a:ext>
                  </a:extLst>
                </a:gridCol>
                <a:gridCol w="2032000">
                  <a:extLst>
                    <a:ext uri="{9D8B030D-6E8A-4147-A177-3AD203B41FA5}">
                      <a16:colId xmlns:a16="http://schemas.microsoft.com/office/drawing/2014/main" val="667694779"/>
                    </a:ext>
                  </a:extLst>
                </a:gridCol>
                <a:gridCol w="2032000">
                  <a:extLst>
                    <a:ext uri="{9D8B030D-6E8A-4147-A177-3AD203B41FA5}">
                      <a16:colId xmlns:a16="http://schemas.microsoft.com/office/drawing/2014/main" val="2355579797"/>
                    </a:ext>
                  </a:extLst>
                </a:gridCol>
                <a:gridCol w="2032000">
                  <a:extLst>
                    <a:ext uri="{9D8B030D-6E8A-4147-A177-3AD203B41FA5}">
                      <a16:colId xmlns:a16="http://schemas.microsoft.com/office/drawing/2014/main" val="3687507388"/>
                    </a:ext>
                  </a:extLst>
                </a:gridCol>
                <a:gridCol w="2032000">
                  <a:extLst>
                    <a:ext uri="{9D8B030D-6E8A-4147-A177-3AD203B41FA5}">
                      <a16:colId xmlns:a16="http://schemas.microsoft.com/office/drawing/2014/main" val="3248093066"/>
                    </a:ext>
                  </a:extLst>
                </a:gridCol>
              </a:tblGrid>
              <a:tr h="174396">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Background</a:t>
                      </a:r>
                      <a:endParaRPr lang="zh-CN" altLang="en-US" dirty="0">
                        <a:solidFill>
                          <a:schemeClr val="tx1"/>
                        </a:solidFill>
                        <a:latin typeface="Calibri" panose="020F0502020204030204" pitchFamily="34" charset="0"/>
                        <a:cs typeface="Calibri" panose="020F0502020204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Existing Methods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Insight !</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Framework Design</a:t>
                      </a:r>
                      <a:endParaRPr lang="zh-CN" altLang="en-US"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Experiments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189" rtl="0" eaLnBrk="1" latinLnBrk="0" hangingPunct="1"/>
                      <a:r>
                        <a:rPr lang="en-US" altLang="zh-CN"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Take away message</a:t>
                      </a:r>
                      <a:endParaRPr lang="zh-CN" altLang="en-US" sz="1800" b="1" kern="1200" dirty="0">
                        <a:solidFill>
                          <a:schemeClr val="tx1"/>
                        </a:solidFill>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46668522"/>
                  </a:ext>
                </a:extLst>
              </a:tr>
            </a:tbl>
          </a:graphicData>
        </a:graphic>
      </p:graphicFrame>
      <p:sp>
        <p:nvSpPr>
          <p:cNvPr id="4" name="日期占位符 3">
            <a:extLst>
              <a:ext uri="{FF2B5EF4-FFF2-40B4-BE49-F238E27FC236}">
                <a16:creationId xmlns:a16="http://schemas.microsoft.com/office/drawing/2014/main" id="{5B3737C9-D047-46C7-518C-1B105FB07435}"/>
              </a:ext>
            </a:extLst>
          </p:cNvPr>
          <p:cNvSpPr>
            <a:spLocks noGrp="1"/>
          </p:cNvSpPr>
          <p:nvPr>
            <p:ph type="dt" sz="half" idx="10"/>
          </p:nvPr>
        </p:nvSpPr>
        <p:spPr/>
        <p:txBody>
          <a:bodyPr/>
          <a:lstStyle/>
          <a:p>
            <a:fld id="{42925A7E-8D23-4BFE-B22A-B028E79EE939}" type="datetime1">
              <a:rPr kumimoji="1" lang="zh-CN" altLang="en-US" smtClean="0"/>
              <a:t>2023/6/17</a:t>
            </a:fld>
            <a:endParaRPr kumimoji="1" lang="zh-CN" altLang="en-US"/>
          </a:p>
        </p:txBody>
      </p:sp>
      <p:sp>
        <p:nvSpPr>
          <p:cNvPr id="6" name="灯片编号占位符 5">
            <a:extLst>
              <a:ext uri="{FF2B5EF4-FFF2-40B4-BE49-F238E27FC236}">
                <a16:creationId xmlns:a16="http://schemas.microsoft.com/office/drawing/2014/main" id="{5977D4C4-F807-CFB6-3F54-F1E78488B368}"/>
              </a:ext>
            </a:extLst>
          </p:cNvPr>
          <p:cNvSpPr>
            <a:spLocks noGrp="1"/>
          </p:cNvSpPr>
          <p:nvPr>
            <p:ph type="sldNum" sz="quarter" idx="12"/>
          </p:nvPr>
        </p:nvSpPr>
        <p:spPr/>
        <p:txBody>
          <a:bodyPr/>
          <a:lstStyle/>
          <a:p>
            <a:fld id="{977BA8E6-E826-B147-AA17-E3D76A29629C}" type="slidenum">
              <a:rPr kumimoji="1" lang="zh-CN" altLang="en-US" smtClean="0"/>
              <a:t>24</a:t>
            </a:fld>
            <a:endParaRPr kumimoji="1" lang="zh-CN" altLang="en-US"/>
          </a:p>
        </p:txBody>
      </p:sp>
      <p:sp>
        <p:nvSpPr>
          <p:cNvPr id="7" name="文本框 6">
            <a:extLst>
              <a:ext uri="{FF2B5EF4-FFF2-40B4-BE49-F238E27FC236}">
                <a16:creationId xmlns:a16="http://schemas.microsoft.com/office/drawing/2014/main" id="{A2DECD39-A1D2-130F-0029-8A6B4FB22B95}"/>
              </a:ext>
            </a:extLst>
          </p:cNvPr>
          <p:cNvSpPr txBox="1"/>
          <p:nvPr/>
        </p:nvSpPr>
        <p:spPr>
          <a:xfrm>
            <a:off x="0" y="558803"/>
            <a:ext cx="12192000" cy="707886"/>
          </a:xfrm>
          <a:prstGeom prst="rect">
            <a:avLst/>
          </a:prstGeom>
          <a:noFill/>
        </p:spPr>
        <p:txBody>
          <a:bodyPr wrap="square" rtlCol="0">
            <a:spAutoFit/>
          </a:bodyPr>
          <a:lstStyle/>
          <a:p>
            <a:pPr algn="ctr"/>
            <a:r>
              <a:rPr lang="en-US" altLang="zh-CN" sz="4000" b="1" i="0" dirty="0">
                <a:solidFill>
                  <a:srgbClr val="101214"/>
                </a:solidFill>
                <a:effectLst/>
                <a:latin typeface="PingFang SC"/>
              </a:rPr>
              <a:t>The </a:t>
            </a:r>
            <a:r>
              <a:rPr lang="en-US" altLang="zh-CN" sz="4000" b="1" dirty="0">
                <a:solidFill>
                  <a:srgbClr val="101214"/>
                </a:solidFill>
                <a:latin typeface="Calibri" panose="020F0502020204030204" pitchFamily="34" charset="0"/>
                <a:ea typeface="Calibri" panose="020F0502020204030204" pitchFamily="34" charset="0"/>
                <a:cs typeface="Calibri" panose="020F0502020204030204" pitchFamily="34" charset="0"/>
              </a:rPr>
              <a:t>S</a:t>
            </a:r>
            <a:r>
              <a:rPr lang="en-US" altLang="zh-CN" sz="4000" b="1" i="0" dirty="0">
                <a:effectLst/>
                <a:latin typeface="Calibri" panose="020F0502020204030204" pitchFamily="34" charset="0"/>
                <a:ea typeface="Calibri" panose="020F0502020204030204" pitchFamily="34" charset="0"/>
                <a:cs typeface="Calibri" panose="020F0502020204030204" pitchFamily="34" charset="0"/>
              </a:rPr>
              <a:t>elf-supervised Learning </a:t>
            </a:r>
            <a:r>
              <a:rPr lang="en-US" altLang="zh-CN" sz="4000" b="1" dirty="0">
                <a:latin typeface="Calibri" panose="020F0502020204030204" pitchFamily="34" charset="0"/>
                <a:ea typeface="Calibri" panose="020F0502020204030204" pitchFamily="34" charset="0"/>
                <a:cs typeface="Calibri" panose="020F0502020204030204" pitchFamily="34" charset="0"/>
              </a:rPr>
              <a:t>P</a:t>
            </a:r>
            <a:r>
              <a:rPr lang="en-US" altLang="zh-CN" sz="4000" b="1" i="0" dirty="0">
                <a:effectLst/>
                <a:latin typeface="Calibri" panose="020F0502020204030204" pitchFamily="34" charset="0"/>
                <a:ea typeface="Calibri" panose="020F0502020204030204" pitchFamily="34" charset="0"/>
                <a:cs typeface="Calibri" panose="020F0502020204030204" pitchFamily="34" charset="0"/>
              </a:rPr>
              <a:t>hase</a:t>
            </a:r>
            <a:endParaRPr lang="zh-CN" altLang="en-US" sz="4000" b="1" dirty="0">
              <a:latin typeface="Calibri" panose="020F0502020204030204" pitchFamily="34" charset="0"/>
              <a:cs typeface="Calibri" panose="020F0502020204030204" pitchFamily="34" charset="0"/>
            </a:endParaRPr>
          </a:p>
        </p:txBody>
      </p:sp>
      <p:sp>
        <p:nvSpPr>
          <p:cNvPr id="2" name="矩形: 圆角 1">
            <a:extLst>
              <a:ext uri="{FF2B5EF4-FFF2-40B4-BE49-F238E27FC236}">
                <a16:creationId xmlns:a16="http://schemas.microsoft.com/office/drawing/2014/main" id="{8D1839C9-01E7-B63B-6EC0-52A25C490174}"/>
              </a:ext>
            </a:extLst>
          </p:cNvPr>
          <p:cNvSpPr/>
          <p:nvPr/>
        </p:nvSpPr>
        <p:spPr>
          <a:xfrm>
            <a:off x="5822221" y="2346099"/>
            <a:ext cx="1762760" cy="1335423"/>
          </a:xfrm>
          <a:prstGeom prst="roundRect">
            <a:avLst>
              <a:gd name="adj" fmla="val 4467"/>
            </a:avLst>
          </a:prstGeom>
          <a:solidFill>
            <a:schemeClr val="accent6">
              <a:lumMod val="20000"/>
              <a:lumOff val="80000"/>
              <a:alpha val="5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F90028FC-4B04-9D02-5549-1AFC8F51D364}"/>
              </a:ext>
            </a:extLst>
          </p:cNvPr>
          <p:cNvGrpSpPr/>
          <p:nvPr/>
        </p:nvGrpSpPr>
        <p:grpSpPr>
          <a:xfrm>
            <a:off x="2536072" y="2349744"/>
            <a:ext cx="648000" cy="1294267"/>
            <a:chOff x="1222884" y="4248214"/>
            <a:chExt cx="648000" cy="1294267"/>
          </a:xfrm>
        </p:grpSpPr>
        <p:grpSp>
          <p:nvGrpSpPr>
            <p:cNvPr id="8" name="组合 7">
              <a:extLst>
                <a:ext uri="{FF2B5EF4-FFF2-40B4-BE49-F238E27FC236}">
                  <a16:creationId xmlns:a16="http://schemas.microsoft.com/office/drawing/2014/main" id="{249962DC-B454-03AB-E782-22C971A956CF}"/>
                </a:ext>
              </a:extLst>
            </p:cNvPr>
            <p:cNvGrpSpPr/>
            <p:nvPr/>
          </p:nvGrpSpPr>
          <p:grpSpPr>
            <a:xfrm rot="5400000">
              <a:off x="683771" y="4787327"/>
              <a:ext cx="1294226" cy="216000"/>
              <a:chOff x="5031373" y="3321000"/>
              <a:chExt cx="1294226" cy="216000"/>
            </a:xfrm>
          </p:grpSpPr>
          <p:sp>
            <p:nvSpPr>
              <p:cNvPr id="23" name="矩形 22">
                <a:extLst>
                  <a:ext uri="{FF2B5EF4-FFF2-40B4-BE49-F238E27FC236}">
                    <a16:creationId xmlns:a16="http://schemas.microsoft.com/office/drawing/2014/main" id="{61A91BFC-0000-2B16-7A12-C305A7F099A2}"/>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4" name="矩形 23">
                <a:extLst>
                  <a:ext uri="{FF2B5EF4-FFF2-40B4-BE49-F238E27FC236}">
                    <a16:creationId xmlns:a16="http://schemas.microsoft.com/office/drawing/2014/main" id="{115CC23E-5638-797B-AC19-98D238FC26C6}"/>
                  </a:ext>
                </a:extLst>
              </p:cNvPr>
              <p:cNvSpPr/>
              <p:nvPr/>
            </p:nvSpPr>
            <p:spPr>
              <a:xfrm>
                <a:off x="5247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5" name="矩形 24">
                <a:extLst>
                  <a:ext uri="{FF2B5EF4-FFF2-40B4-BE49-F238E27FC236}">
                    <a16:creationId xmlns:a16="http://schemas.microsoft.com/office/drawing/2014/main" id="{B35CA676-3249-60E1-A164-54B21003CFCC}"/>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6" name="矩形 25">
                <a:extLst>
                  <a:ext uri="{FF2B5EF4-FFF2-40B4-BE49-F238E27FC236}">
                    <a16:creationId xmlns:a16="http://schemas.microsoft.com/office/drawing/2014/main" id="{038C68BE-1626-18EC-6A29-6C71EBA1A474}"/>
                  </a:ext>
                </a:extLst>
              </p:cNvPr>
              <p:cNvSpPr/>
              <p:nvPr/>
            </p:nvSpPr>
            <p:spPr>
              <a:xfrm>
                <a:off x="5679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 name="矩形 26">
                <a:extLst>
                  <a:ext uri="{FF2B5EF4-FFF2-40B4-BE49-F238E27FC236}">
                    <a16:creationId xmlns:a16="http://schemas.microsoft.com/office/drawing/2014/main" id="{6DC92347-63C2-BE92-626F-9430EB7AD818}"/>
                  </a:ext>
                </a:extLst>
              </p:cNvPr>
              <p:cNvSpPr/>
              <p:nvPr/>
            </p:nvSpPr>
            <p:spPr>
              <a:xfrm>
                <a:off x="5893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8" name="矩形 27">
                <a:extLst>
                  <a:ext uri="{FF2B5EF4-FFF2-40B4-BE49-F238E27FC236}">
                    <a16:creationId xmlns:a16="http://schemas.microsoft.com/office/drawing/2014/main" id="{3B25781D-C500-68C2-AFB3-BFDE87CF6C0B}"/>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9" name="组合 8">
              <a:extLst>
                <a:ext uri="{FF2B5EF4-FFF2-40B4-BE49-F238E27FC236}">
                  <a16:creationId xmlns:a16="http://schemas.microsoft.com/office/drawing/2014/main" id="{10CFDCA1-EAAB-A352-CEB5-859C0505558A}"/>
                </a:ext>
              </a:extLst>
            </p:cNvPr>
            <p:cNvGrpSpPr/>
            <p:nvPr/>
          </p:nvGrpSpPr>
          <p:grpSpPr>
            <a:xfrm rot="5400000">
              <a:off x="899771" y="4787327"/>
              <a:ext cx="1294226" cy="216000"/>
              <a:chOff x="5031373" y="3321000"/>
              <a:chExt cx="1294226" cy="216000"/>
            </a:xfrm>
          </p:grpSpPr>
          <p:sp>
            <p:nvSpPr>
              <p:cNvPr id="17" name="矩形 16">
                <a:extLst>
                  <a:ext uri="{FF2B5EF4-FFF2-40B4-BE49-F238E27FC236}">
                    <a16:creationId xmlns:a16="http://schemas.microsoft.com/office/drawing/2014/main" id="{76200B9C-EB41-3EF0-5491-7BD559346AF4}"/>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8" name="矩形 17">
                <a:extLst>
                  <a:ext uri="{FF2B5EF4-FFF2-40B4-BE49-F238E27FC236}">
                    <a16:creationId xmlns:a16="http://schemas.microsoft.com/office/drawing/2014/main" id="{34BCBE74-F80B-B7C8-F5FF-DAEC900C01D9}"/>
                  </a:ext>
                </a:extLst>
              </p:cNvPr>
              <p:cNvSpPr/>
              <p:nvPr/>
            </p:nvSpPr>
            <p:spPr>
              <a:xfrm>
                <a:off x="5247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 name="矩形 18">
                <a:extLst>
                  <a:ext uri="{FF2B5EF4-FFF2-40B4-BE49-F238E27FC236}">
                    <a16:creationId xmlns:a16="http://schemas.microsoft.com/office/drawing/2014/main" id="{28072639-B94C-4D2E-B896-24970A387DEE}"/>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 name="矩形 19">
                <a:extLst>
                  <a:ext uri="{FF2B5EF4-FFF2-40B4-BE49-F238E27FC236}">
                    <a16:creationId xmlns:a16="http://schemas.microsoft.com/office/drawing/2014/main" id="{4D3D3305-180A-EE34-5CB5-5E78A178756A}"/>
                  </a:ext>
                </a:extLst>
              </p:cNvPr>
              <p:cNvSpPr/>
              <p:nvPr/>
            </p:nvSpPr>
            <p:spPr>
              <a:xfrm>
                <a:off x="5679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 name="矩形 20">
                <a:extLst>
                  <a:ext uri="{FF2B5EF4-FFF2-40B4-BE49-F238E27FC236}">
                    <a16:creationId xmlns:a16="http://schemas.microsoft.com/office/drawing/2014/main" id="{F56AE61E-6586-E98F-5815-DDD155A13C4F}"/>
                  </a:ext>
                </a:extLst>
              </p:cNvPr>
              <p:cNvSpPr/>
              <p:nvPr/>
            </p:nvSpPr>
            <p:spPr>
              <a:xfrm>
                <a:off x="5893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 name="矩形 21">
                <a:extLst>
                  <a:ext uri="{FF2B5EF4-FFF2-40B4-BE49-F238E27FC236}">
                    <a16:creationId xmlns:a16="http://schemas.microsoft.com/office/drawing/2014/main" id="{4AE6E627-908F-463A-A4A9-9242927169D4}"/>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10" name="组合 9">
              <a:extLst>
                <a:ext uri="{FF2B5EF4-FFF2-40B4-BE49-F238E27FC236}">
                  <a16:creationId xmlns:a16="http://schemas.microsoft.com/office/drawing/2014/main" id="{7A0D0A79-C6C7-9F76-103A-243073C6AFF4}"/>
                </a:ext>
              </a:extLst>
            </p:cNvPr>
            <p:cNvGrpSpPr/>
            <p:nvPr/>
          </p:nvGrpSpPr>
          <p:grpSpPr>
            <a:xfrm rot="5400000">
              <a:off x="1115771" y="4787368"/>
              <a:ext cx="1294226" cy="216000"/>
              <a:chOff x="5031373" y="3321000"/>
              <a:chExt cx="1294226" cy="216000"/>
            </a:xfrm>
          </p:grpSpPr>
          <p:sp>
            <p:nvSpPr>
              <p:cNvPr id="11" name="矩形 10">
                <a:extLst>
                  <a:ext uri="{FF2B5EF4-FFF2-40B4-BE49-F238E27FC236}">
                    <a16:creationId xmlns:a16="http://schemas.microsoft.com/office/drawing/2014/main" id="{164D0BA1-CFBC-BF36-5039-22BF782FFEA5}"/>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2" name="矩形 11">
                <a:extLst>
                  <a:ext uri="{FF2B5EF4-FFF2-40B4-BE49-F238E27FC236}">
                    <a16:creationId xmlns:a16="http://schemas.microsoft.com/office/drawing/2014/main" id="{35C09AF6-23A6-C5D8-02F1-BF64E40435F3}"/>
                  </a:ext>
                </a:extLst>
              </p:cNvPr>
              <p:cNvSpPr/>
              <p:nvPr/>
            </p:nvSpPr>
            <p:spPr>
              <a:xfrm>
                <a:off x="5247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3" name="矩形 12">
                <a:extLst>
                  <a:ext uri="{FF2B5EF4-FFF2-40B4-BE49-F238E27FC236}">
                    <a16:creationId xmlns:a16="http://schemas.microsoft.com/office/drawing/2014/main" id="{F5B973D5-50E9-16E7-69CC-86668777C1E7}"/>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4" name="矩形 13">
                <a:extLst>
                  <a:ext uri="{FF2B5EF4-FFF2-40B4-BE49-F238E27FC236}">
                    <a16:creationId xmlns:a16="http://schemas.microsoft.com/office/drawing/2014/main" id="{FF2D5798-56EB-3E58-42EF-48C3479C7B09}"/>
                  </a:ext>
                </a:extLst>
              </p:cNvPr>
              <p:cNvSpPr/>
              <p:nvPr/>
            </p:nvSpPr>
            <p:spPr>
              <a:xfrm>
                <a:off x="5679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5" name="矩形 14">
                <a:extLst>
                  <a:ext uri="{FF2B5EF4-FFF2-40B4-BE49-F238E27FC236}">
                    <a16:creationId xmlns:a16="http://schemas.microsoft.com/office/drawing/2014/main" id="{62DD51E4-EF8C-753D-F6A4-D09DD1F2AB8A}"/>
                  </a:ext>
                </a:extLst>
              </p:cNvPr>
              <p:cNvSpPr/>
              <p:nvPr/>
            </p:nvSpPr>
            <p:spPr>
              <a:xfrm>
                <a:off x="5893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6" name="矩形 15">
                <a:extLst>
                  <a:ext uri="{FF2B5EF4-FFF2-40B4-BE49-F238E27FC236}">
                    <a16:creationId xmlns:a16="http://schemas.microsoft.com/office/drawing/2014/main" id="{BC5B25E8-B444-3244-0A3A-1AFBB47122D0}"/>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BB43EB06-CBB6-9557-939A-6388E4D7A387}"/>
                  </a:ext>
                </a:extLst>
              </p:cNvPr>
              <p:cNvSpPr txBox="1"/>
              <p:nvPr/>
            </p:nvSpPr>
            <p:spPr>
              <a:xfrm>
                <a:off x="2684009" y="1901370"/>
                <a:ext cx="334451" cy="2780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𝑢</m:t>
                          </m:r>
                        </m:sup>
                      </m:sSubSup>
                    </m:oMath>
                  </m:oMathPara>
                </a14:m>
                <a:endParaRPr lang="zh-CN" altLang="en-US" dirty="0">
                  <a:latin typeface="Calibri" panose="020F0502020204030204" pitchFamily="34" charset="0"/>
                  <a:cs typeface="Calibri" panose="020F0502020204030204" pitchFamily="34" charset="0"/>
                </a:endParaRPr>
              </a:p>
            </p:txBody>
          </p:sp>
        </mc:Choice>
        <mc:Fallback xmlns="">
          <p:sp>
            <p:nvSpPr>
              <p:cNvPr id="29" name="文本框 28">
                <a:extLst>
                  <a:ext uri="{FF2B5EF4-FFF2-40B4-BE49-F238E27FC236}">
                    <a16:creationId xmlns:a16="http://schemas.microsoft.com/office/drawing/2014/main" id="{BB43EB06-CBB6-9557-939A-6388E4D7A387}"/>
                  </a:ext>
                </a:extLst>
              </p:cNvPr>
              <p:cNvSpPr txBox="1">
                <a:spLocks noRot="1" noChangeAspect="1" noMove="1" noResize="1" noEditPoints="1" noAdjustHandles="1" noChangeArrowheads="1" noChangeShapeType="1" noTextEdit="1"/>
              </p:cNvSpPr>
              <p:nvPr/>
            </p:nvSpPr>
            <p:spPr>
              <a:xfrm>
                <a:off x="2684009" y="1901370"/>
                <a:ext cx="334451" cy="278025"/>
              </a:xfrm>
              <a:prstGeom prst="rect">
                <a:avLst/>
              </a:prstGeom>
              <a:blipFill>
                <a:blip r:embed="rId3"/>
                <a:stretch>
                  <a:fillRect l="-16364" r="-3636" b="-19565"/>
                </a:stretch>
              </a:blipFill>
            </p:spPr>
            <p:txBody>
              <a:bodyPr/>
              <a:lstStyle/>
              <a:p>
                <a:r>
                  <a:rPr lang="zh-CN" altLang="en-US">
                    <a:noFill/>
                  </a:rPr>
                  <a:t> </a:t>
                </a:r>
              </a:p>
            </p:txBody>
          </p:sp>
        </mc:Fallback>
      </mc:AlternateContent>
      <p:cxnSp>
        <p:nvCxnSpPr>
          <p:cNvPr id="30" name="直接箭头连接符 29">
            <a:extLst>
              <a:ext uri="{FF2B5EF4-FFF2-40B4-BE49-F238E27FC236}">
                <a16:creationId xmlns:a16="http://schemas.microsoft.com/office/drawing/2014/main" id="{0AEBBBCF-4461-A13B-4F00-60E6562E3B22}"/>
              </a:ext>
            </a:extLst>
          </p:cNvPr>
          <p:cNvCxnSpPr>
            <a:cxnSpLocks/>
          </p:cNvCxnSpPr>
          <p:nvPr/>
        </p:nvCxnSpPr>
        <p:spPr>
          <a:xfrm>
            <a:off x="3224757" y="2996878"/>
            <a:ext cx="30871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2F1AEFA8-BB90-741F-92FC-558F1FFCFA60}"/>
              </a:ext>
            </a:extLst>
          </p:cNvPr>
          <p:cNvGrpSpPr/>
          <p:nvPr/>
        </p:nvGrpSpPr>
        <p:grpSpPr>
          <a:xfrm>
            <a:off x="4246708" y="2349703"/>
            <a:ext cx="648000" cy="1294267"/>
            <a:chOff x="1222884" y="4248214"/>
            <a:chExt cx="648000" cy="1294267"/>
          </a:xfrm>
        </p:grpSpPr>
        <p:grpSp>
          <p:nvGrpSpPr>
            <p:cNvPr id="32" name="组合 31">
              <a:extLst>
                <a:ext uri="{FF2B5EF4-FFF2-40B4-BE49-F238E27FC236}">
                  <a16:creationId xmlns:a16="http://schemas.microsoft.com/office/drawing/2014/main" id="{799182C7-C187-4ADC-6F20-002D954C1086}"/>
                </a:ext>
              </a:extLst>
            </p:cNvPr>
            <p:cNvGrpSpPr/>
            <p:nvPr/>
          </p:nvGrpSpPr>
          <p:grpSpPr>
            <a:xfrm rot="5400000">
              <a:off x="683771" y="4787327"/>
              <a:ext cx="1294226" cy="216000"/>
              <a:chOff x="5031373" y="3321000"/>
              <a:chExt cx="1294226" cy="216000"/>
            </a:xfrm>
          </p:grpSpPr>
          <p:sp>
            <p:nvSpPr>
              <p:cNvPr id="47" name="矩形 46">
                <a:extLst>
                  <a:ext uri="{FF2B5EF4-FFF2-40B4-BE49-F238E27FC236}">
                    <a16:creationId xmlns:a16="http://schemas.microsoft.com/office/drawing/2014/main" id="{DE547A1D-26B9-9CD3-7C88-F82C04BD85A9}"/>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8" name="矩形 47">
                <a:extLst>
                  <a:ext uri="{FF2B5EF4-FFF2-40B4-BE49-F238E27FC236}">
                    <a16:creationId xmlns:a16="http://schemas.microsoft.com/office/drawing/2014/main" id="{36C566D0-5C47-BEF0-C466-80DD813D4BF7}"/>
                  </a:ext>
                </a:extLst>
              </p:cNvPr>
              <p:cNvSpPr/>
              <p:nvPr/>
            </p:nvSpPr>
            <p:spPr>
              <a:xfrm>
                <a:off x="5247373"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9" name="矩形 48">
                <a:extLst>
                  <a:ext uri="{FF2B5EF4-FFF2-40B4-BE49-F238E27FC236}">
                    <a16:creationId xmlns:a16="http://schemas.microsoft.com/office/drawing/2014/main" id="{E575EC05-E9EB-8835-31B9-1024985A52DD}"/>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0" name="矩形 49">
                <a:extLst>
                  <a:ext uri="{FF2B5EF4-FFF2-40B4-BE49-F238E27FC236}">
                    <a16:creationId xmlns:a16="http://schemas.microsoft.com/office/drawing/2014/main" id="{2865D865-6DA1-D413-8E5F-3AA205DC483E}"/>
                  </a:ext>
                </a:extLst>
              </p:cNvPr>
              <p:cNvSpPr/>
              <p:nvPr/>
            </p:nvSpPr>
            <p:spPr>
              <a:xfrm>
                <a:off x="5679373"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1" name="矩形 50">
                <a:extLst>
                  <a:ext uri="{FF2B5EF4-FFF2-40B4-BE49-F238E27FC236}">
                    <a16:creationId xmlns:a16="http://schemas.microsoft.com/office/drawing/2014/main" id="{75113DAB-AF92-D463-66F3-A5B18F39B9F4}"/>
                  </a:ext>
                </a:extLst>
              </p:cNvPr>
              <p:cNvSpPr/>
              <p:nvPr/>
            </p:nvSpPr>
            <p:spPr>
              <a:xfrm>
                <a:off x="5893599"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50" name="矩形 149">
                <a:extLst>
                  <a:ext uri="{FF2B5EF4-FFF2-40B4-BE49-F238E27FC236}">
                    <a16:creationId xmlns:a16="http://schemas.microsoft.com/office/drawing/2014/main" id="{7649C274-15C7-6ABF-946D-F2C1D39E395C}"/>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33" name="组合 32">
              <a:extLst>
                <a:ext uri="{FF2B5EF4-FFF2-40B4-BE49-F238E27FC236}">
                  <a16:creationId xmlns:a16="http://schemas.microsoft.com/office/drawing/2014/main" id="{F3E2ECBC-C025-A1A7-21E1-C7675607AA1E}"/>
                </a:ext>
              </a:extLst>
            </p:cNvPr>
            <p:cNvGrpSpPr/>
            <p:nvPr/>
          </p:nvGrpSpPr>
          <p:grpSpPr>
            <a:xfrm rot="5400000">
              <a:off x="899771" y="4787327"/>
              <a:ext cx="1294226" cy="216000"/>
              <a:chOff x="5031373" y="3321000"/>
              <a:chExt cx="1294226" cy="216000"/>
            </a:xfrm>
          </p:grpSpPr>
          <p:sp>
            <p:nvSpPr>
              <p:cNvPr id="41" name="矩形 40">
                <a:extLst>
                  <a:ext uri="{FF2B5EF4-FFF2-40B4-BE49-F238E27FC236}">
                    <a16:creationId xmlns:a16="http://schemas.microsoft.com/office/drawing/2014/main" id="{F80CF272-1761-41A6-6AC9-825048D9D23A}"/>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2" name="矩形 41">
                <a:extLst>
                  <a:ext uri="{FF2B5EF4-FFF2-40B4-BE49-F238E27FC236}">
                    <a16:creationId xmlns:a16="http://schemas.microsoft.com/office/drawing/2014/main" id="{53F7ADD8-4CED-AB44-1F81-B706632B83F7}"/>
                  </a:ext>
                </a:extLst>
              </p:cNvPr>
              <p:cNvSpPr/>
              <p:nvPr/>
            </p:nvSpPr>
            <p:spPr>
              <a:xfrm>
                <a:off x="5247373"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3" name="矩形 42">
                <a:extLst>
                  <a:ext uri="{FF2B5EF4-FFF2-40B4-BE49-F238E27FC236}">
                    <a16:creationId xmlns:a16="http://schemas.microsoft.com/office/drawing/2014/main" id="{335D011F-FCF5-1AD6-2BA7-4D992C18567B}"/>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4" name="矩形 43">
                <a:extLst>
                  <a:ext uri="{FF2B5EF4-FFF2-40B4-BE49-F238E27FC236}">
                    <a16:creationId xmlns:a16="http://schemas.microsoft.com/office/drawing/2014/main" id="{BA03C86B-52C3-7EDD-1B72-436C747E7BFD}"/>
                  </a:ext>
                </a:extLst>
              </p:cNvPr>
              <p:cNvSpPr/>
              <p:nvPr/>
            </p:nvSpPr>
            <p:spPr>
              <a:xfrm>
                <a:off x="5679373"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5" name="矩形 44">
                <a:extLst>
                  <a:ext uri="{FF2B5EF4-FFF2-40B4-BE49-F238E27FC236}">
                    <a16:creationId xmlns:a16="http://schemas.microsoft.com/office/drawing/2014/main" id="{0B9C4203-6138-3E24-65C2-02E83AC8F501}"/>
                  </a:ext>
                </a:extLst>
              </p:cNvPr>
              <p:cNvSpPr/>
              <p:nvPr/>
            </p:nvSpPr>
            <p:spPr>
              <a:xfrm>
                <a:off x="5893599"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6" name="矩形 45">
                <a:extLst>
                  <a:ext uri="{FF2B5EF4-FFF2-40B4-BE49-F238E27FC236}">
                    <a16:creationId xmlns:a16="http://schemas.microsoft.com/office/drawing/2014/main" id="{2B8D6E69-ADD1-BFA4-8318-64D30D7911F8}"/>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34" name="组合 33">
              <a:extLst>
                <a:ext uri="{FF2B5EF4-FFF2-40B4-BE49-F238E27FC236}">
                  <a16:creationId xmlns:a16="http://schemas.microsoft.com/office/drawing/2014/main" id="{32341524-03DE-F84B-7705-AC13E4EEDCC5}"/>
                </a:ext>
              </a:extLst>
            </p:cNvPr>
            <p:cNvGrpSpPr/>
            <p:nvPr/>
          </p:nvGrpSpPr>
          <p:grpSpPr>
            <a:xfrm rot="5400000">
              <a:off x="1115771" y="4787368"/>
              <a:ext cx="1294226" cy="216000"/>
              <a:chOff x="5031373" y="3321000"/>
              <a:chExt cx="1294226" cy="216000"/>
            </a:xfrm>
          </p:grpSpPr>
          <p:sp>
            <p:nvSpPr>
              <p:cNvPr id="35" name="矩形 34">
                <a:extLst>
                  <a:ext uri="{FF2B5EF4-FFF2-40B4-BE49-F238E27FC236}">
                    <a16:creationId xmlns:a16="http://schemas.microsoft.com/office/drawing/2014/main" id="{48BF924D-BA4D-FB30-77E6-B00EFAF77B48}"/>
                  </a:ext>
                </a:extLst>
              </p:cNvPr>
              <p:cNvSpPr/>
              <p:nvPr/>
            </p:nvSpPr>
            <p:spPr>
              <a:xfrm>
                <a:off x="5031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6" name="矩形 35">
                <a:extLst>
                  <a:ext uri="{FF2B5EF4-FFF2-40B4-BE49-F238E27FC236}">
                    <a16:creationId xmlns:a16="http://schemas.microsoft.com/office/drawing/2014/main" id="{5BEE026C-B422-4323-006F-08F8FC2F96FF}"/>
                  </a:ext>
                </a:extLst>
              </p:cNvPr>
              <p:cNvSpPr/>
              <p:nvPr/>
            </p:nvSpPr>
            <p:spPr>
              <a:xfrm>
                <a:off x="5247373"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7" name="矩形 36">
                <a:extLst>
                  <a:ext uri="{FF2B5EF4-FFF2-40B4-BE49-F238E27FC236}">
                    <a16:creationId xmlns:a16="http://schemas.microsoft.com/office/drawing/2014/main" id="{A5F05FBA-D553-98D8-5142-30C09A626CD9}"/>
                  </a:ext>
                </a:extLst>
              </p:cNvPr>
              <p:cNvSpPr/>
              <p:nvPr/>
            </p:nvSpPr>
            <p:spPr>
              <a:xfrm>
                <a:off x="5463373"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8" name="矩形 37">
                <a:extLst>
                  <a:ext uri="{FF2B5EF4-FFF2-40B4-BE49-F238E27FC236}">
                    <a16:creationId xmlns:a16="http://schemas.microsoft.com/office/drawing/2014/main" id="{3C36420E-FFD3-50D3-2A0B-EC5D64A81FAE}"/>
                  </a:ext>
                </a:extLst>
              </p:cNvPr>
              <p:cNvSpPr/>
              <p:nvPr/>
            </p:nvSpPr>
            <p:spPr>
              <a:xfrm>
                <a:off x="5679373"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9" name="矩形 38">
                <a:extLst>
                  <a:ext uri="{FF2B5EF4-FFF2-40B4-BE49-F238E27FC236}">
                    <a16:creationId xmlns:a16="http://schemas.microsoft.com/office/drawing/2014/main" id="{E426F6A3-C9C5-A91B-C3BA-84D1C71C5953}"/>
                  </a:ext>
                </a:extLst>
              </p:cNvPr>
              <p:cNvSpPr/>
              <p:nvPr/>
            </p:nvSpPr>
            <p:spPr>
              <a:xfrm>
                <a:off x="5893599" y="3321000"/>
                <a:ext cx="216000" cy="216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0" name="矩形 39">
                <a:extLst>
                  <a:ext uri="{FF2B5EF4-FFF2-40B4-BE49-F238E27FC236}">
                    <a16:creationId xmlns:a16="http://schemas.microsoft.com/office/drawing/2014/main" id="{BE3534F9-3029-76A3-9ACB-67BA753E7C7C}"/>
                  </a:ext>
                </a:extLst>
              </p:cNvPr>
              <p:cNvSpPr/>
              <p:nvPr/>
            </p:nvSpPr>
            <p:spPr>
              <a:xfrm>
                <a:off x="6109599" y="332100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151" name="组合 150">
            <a:extLst>
              <a:ext uri="{FF2B5EF4-FFF2-40B4-BE49-F238E27FC236}">
                <a16:creationId xmlns:a16="http://schemas.microsoft.com/office/drawing/2014/main" id="{C7AA1C50-BC7D-AC42-7D82-9F5C72409CDD}"/>
              </a:ext>
            </a:extLst>
          </p:cNvPr>
          <p:cNvGrpSpPr/>
          <p:nvPr/>
        </p:nvGrpSpPr>
        <p:grpSpPr>
          <a:xfrm>
            <a:off x="3566673" y="2217098"/>
            <a:ext cx="369332" cy="1559560"/>
            <a:chOff x="2203291" y="4114679"/>
            <a:chExt cx="369332" cy="1559560"/>
          </a:xfrm>
        </p:grpSpPr>
        <p:sp>
          <p:nvSpPr>
            <p:cNvPr id="152" name="矩形: 圆角 151">
              <a:extLst>
                <a:ext uri="{FF2B5EF4-FFF2-40B4-BE49-F238E27FC236}">
                  <a16:creationId xmlns:a16="http://schemas.microsoft.com/office/drawing/2014/main" id="{E4DDC56A-30D9-A0E1-5467-0A271A36611F}"/>
                </a:ext>
              </a:extLst>
            </p:cNvPr>
            <p:cNvSpPr/>
            <p:nvPr/>
          </p:nvSpPr>
          <p:spPr>
            <a:xfrm>
              <a:off x="2203291" y="4312034"/>
              <a:ext cx="320040" cy="1172464"/>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3" name="文本框 152">
              <a:extLst>
                <a:ext uri="{FF2B5EF4-FFF2-40B4-BE49-F238E27FC236}">
                  <a16:creationId xmlns:a16="http://schemas.microsoft.com/office/drawing/2014/main" id="{2767385D-E2E3-6CD0-9286-C2B3BF2681C0}"/>
                </a:ext>
              </a:extLst>
            </p:cNvPr>
            <p:cNvSpPr txBox="1"/>
            <p:nvPr/>
          </p:nvSpPr>
          <p:spPr>
            <a:xfrm rot="5400000">
              <a:off x="1608177" y="4709793"/>
              <a:ext cx="1559560" cy="369332"/>
            </a:xfrm>
            <a:prstGeom prst="rect">
              <a:avLst/>
            </a:prstGeom>
            <a:noFill/>
          </p:spPr>
          <p:txBody>
            <a:bodyPr wrap="square">
              <a:spAutoFit/>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Masking</a:t>
              </a:r>
              <a:endParaRPr lang="zh-CN" altLang="en-US" dirty="0">
                <a:latin typeface="Calibri" panose="020F0502020204030204" pitchFamily="34" charset="0"/>
                <a:cs typeface="Calibri" panose="020F0502020204030204" pitchFamily="34" charset="0"/>
              </a:endParaRPr>
            </a:p>
          </p:txBody>
        </p:sp>
      </p:grpSp>
      <p:cxnSp>
        <p:nvCxnSpPr>
          <p:cNvPr id="154" name="直接箭头连接符 153">
            <a:extLst>
              <a:ext uri="{FF2B5EF4-FFF2-40B4-BE49-F238E27FC236}">
                <a16:creationId xmlns:a16="http://schemas.microsoft.com/office/drawing/2014/main" id="{972A4109-3BD9-44FD-04C8-2EC19EDD8CC0}"/>
              </a:ext>
            </a:extLst>
          </p:cNvPr>
          <p:cNvCxnSpPr>
            <a:cxnSpLocks/>
          </p:cNvCxnSpPr>
          <p:nvPr/>
        </p:nvCxnSpPr>
        <p:spPr>
          <a:xfrm>
            <a:off x="3910557" y="3013811"/>
            <a:ext cx="30871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文本框 154">
            <a:extLst>
              <a:ext uri="{FF2B5EF4-FFF2-40B4-BE49-F238E27FC236}">
                <a16:creationId xmlns:a16="http://schemas.microsoft.com/office/drawing/2014/main" id="{A0E59D07-E31A-C396-69A3-6949DCB91A0C}"/>
              </a:ext>
            </a:extLst>
          </p:cNvPr>
          <p:cNvSpPr txBox="1"/>
          <p:nvPr/>
        </p:nvSpPr>
        <p:spPr>
          <a:xfrm rot="5400000">
            <a:off x="4753108" y="2830968"/>
            <a:ext cx="1331779" cy="369332"/>
          </a:xfrm>
          <a:prstGeom prst="rect">
            <a:avLst/>
          </a:prstGeom>
          <a:solidFill>
            <a:schemeClr val="accent1">
              <a:lumMod val="20000"/>
              <a:lumOff val="80000"/>
            </a:schemeClr>
          </a:solidFill>
          <a:ln>
            <a:solidFill>
              <a:schemeClr val="accent1">
                <a:lumMod val="60000"/>
                <a:lumOff val="40000"/>
              </a:schemeClr>
            </a:solidFill>
            <a:prstDash val="dash"/>
          </a:ln>
        </p:spPr>
        <p:txBody>
          <a:bodyPr wrap="square" rtlCol="0">
            <a:spAutoFit/>
          </a:bodyPr>
          <a:lstStyle/>
          <a:p>
            <a:pPr algn="ctr"/>
            <a:r>
              <a:rPr lang="en-US" altLang="zh-CN" dirty="0">
                <a:latin typeface="Arial" panose="020B0604020202020204" pitchFamily="34" charset="0"/>
              </a:rPr>
              <a:t>CaliFormer</a:t>
            </a:r>
            <a:endParaRPr lang="zh-CN" altLang="en-US" dirty="0">
              <a:latin typeface="Calibri" panose="020F0502020204030204" pitchFamily="34" charset="0"/>
              <a:cs typeface="Calibri" panose="020F0502020204030204" pitchFamily="34" charset="0"/>
            </a:endParaRPr>
          </a:p>
        </p:txBody>
      </p:sp>
      <p:cxnSp>
        <p:nvCxnSpPr>
          <p:cNvPr id="156" name="直接箭头连接符 155">
            <a:extLst>
              <a:ext uri="{FF2B5EF4-FFF2-40B4-BE49-F238E27FC236}">
                <a16:creationId xmlns:a16="http://schemas.microsoft.com/office/drawing/2014/main" id="{27FAAED8-FC03-6A8F-EC0D-B5C5AE59ACCA}"/>
              </a:ext>
            </a:extLst>
          </p:cNvPr>
          <p:cNvCxnSpPr>
            <a:cxnSpLocks/>
          </p:cNvCxnSpPr>
          <p:nvPr/>
        </p:nvCxnSpPr>
        <p:spPr>
          <a:xfrm>
            <a:off x="4925616" y="2996878"/>
            <a:ext cx="30871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a:extLst>
              <a:ext uri="{FF2B5EF4-FFF2-40B4-BE49-F238E27FC236}">
                <a16:creationId xmlns:a16="http://schemas.microsoft.com/office/drawing/2014/main" id="{EF7984AB-A29E-85D6-3531-05EA98FC1F86}"/>
              </a:ext>
            </a:extLst>
          </p:cNvPr>
          <p:cNvCxnSpPr>
            <a:cxnSpLocks/>
          </p:cNvCxnSpPr>
          <p:nvPr/>
        </p:nvCxnSpPr>
        <p:spPr>
          <a:xfrm>
            <a:off x="5603664" y="3013811"/>
            <a:ext cx="30871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文本框 157">
                <a:extLst>
                  <a:ext uri="{FF2B5EF4-FFF2-40B4-BE49-F238E27FC236}">
                    <a16:creationId xmlns:a16="http://schemas.microsoft.com/office/drawing/2014/main" id="{0D9BCD3E-1CD9-D6FD-A302-D7C8CEE5123D}"/>
                  </a:ext>
                </a:extLst>
              </p:cNvPr>
              <p:cNvSpPr txBox="1"/>
              <p:nvPr/>
            </p:nvSpPr>
            <p:spPr>
              <a:xfrm>
                <a:off x="5512566" y="2644479"/>
                <a:ext cx="4394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oMath>
                  </m:oMathPara>
                </a14:m>
                <a:endParaRPr lang="zh-CN" altLang="en-US" dirty="0"/>
              </a:p>
            </p:txBody>
          </p:sp>
        </mc:Choice>
        <mc:Fallback xmlns="">
          <p:sp>
            <p:nvSpPr>
              <p:cNvPr id="158" name="文本框 157">
                <a:extLst>
                  <a:ext uri="{FF2B5EF4-FFF2-40B4-BE49-F238E27FC236}">
                    <a16:creationId xmlns:a16="http://schemas.microsoft.com/office/drawing/2014/main" id="{0D9BCD3E-1CD9-D6FD-A302-D7C8CEE5123D}"/>
                  </a:ext>
                </a:extLst>
              </p:cNvPr>
              <p:cNvSpPr txBox="1">
                <a:spLocks noRot="1" noChangeAspect="1" noMove="1" noResize="1" noEditPoints="1" noAdjustHandles="1" noChangeArrowheads="1" noChangeShapeType="1" noTextEdit="1"/>
              </p:cNvSpPr>
              <p:nvPr/>
            </p:nvSpPr>
            <p:spPr>
              <a:xfrm>
                <a:off x="5512566" y="2644479"/>
                <a:ext cx="439435" cy="369332"/>
              </a:xfrm>
              <a:prstGeom prst="rect">
                <a:avLst/>
              </a:prstGeom>
              <a:blipFill>
                <a:blip r:embed="rId4"/>
                <a:stretch>
                  <a:fillRect/>
                </a:stretch>
              </a:blipFill>
            </p:spPr>
            <p:txBody>
              <a:bodyPr/>
              <a:lstStyle/>
              <a:p>
                <a:r>
                  <a:rPr lang="zh-CN" altLang="en-US">
                    <a:noFill/>
                  </a:rPr>
                  <a:t> </a:t>
                </a:r>
              </a:p>
            </p:txBody>
          </p:sp>
        </mc:Fallback>
      </mc:AlternateContent>
      <p:sp>
        <p:nvSpPr>
          <p:cNvPr id="159" name="矩形: 圆角 158">
            <a:extLst>
              <a:ext uri="{FF2B5EF4-FFF2-40B4-BE49-F238E27FC236}">
                <a16:creationId xmlns:a16="http://schemas.microsoft.com/office/drawing/2014/main" id="{2B5E8A46-1212-D280-A280-2E1528C37CC7}"/>
              </a:ext>
            </a:extLst>
          </p:cNvPr>
          <p:cNvSpPr/>
          <p:nvPr/>
        </p:nvSpPr>
        <p:spPr>
          <a:xfrm>
            <a:off x="5912379" y="2427579"/>
            <a:ext cx="320040" cy="1172464"/>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圆角 159">
            <a:extLst>
              <a:ext uri="{FF2B5EF4-FFF2-40B4-BE49-F238E27FC236}">
                <a16:creationId xmlns:a16="http://schemas.microsoft.com/office/drawing/2014/main" id="{05B101AE-EB1B-F0A9-64E7-032B8AFBABC4}"/>
              </a:ext>
            </a:extLst>
          </p:cNvPr>
          <p:cNvSpPr/>
          <p:nvPr/>
        </p:nvSpPr>
        <p:spPr>
          <a:xfrm>
            <a:off x="6524788" y="2432659"/>
            <a:ext cx="320040" cy="1172464"/>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箭头连接符 160">
            <a:extLst>
              <a:ext uri="{FF2B5EF4-FFF2-40B4-BE49-F238E27FC236}">
                <a16:creationId xmlns:a16="http://schemas.microsoft.com/office/drawing/2014/main" id="{922FFC99-1EAE-D73F-A2BC-79089FE5858C}"/>
              </a:ext>
            </a:extLst>
          </p:cNvPr>
          <p:cNvCxnSpPr>
            <a:cxnSpLocks/>
          </p:cNvCxnSpPr>
          <p:nvPr/>
        </p:nvCxnSpPr>
        <p:spPr>
          <a:xfrm>
            <a:off x="6232419" y="3016230"/>
            <a:ext cx="30871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文本框 161">
                <a:extLst>
                  <a:ext uri="{FF2B5EF4-FFF2-40B4-BE49-F238E27FC236}">
                    <a16:creationId xmlns:a16="http://schemas.microsoft.com/office/drawing/2014/main" id="{12806E5B-E81C-C681-D489-BD553EB8BB52}"/>
                  </a:ext>
                </a:extLst>
              </p:cNvPr>
              <p:cNvSpPr txBox="1"/>
              <p:nvPr/>
            </p:nvSpPr>
            <p:spPr>
              <a:xfrm>
                <a:off x="5770767" y="2815183"/>
                <a:ext cx="6045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h</m:t>
                      </m:r>
                    </m:oMath>
                  </m:oMathPara>
                </a14:m>
                <a:endParaRPr lang="zh-CN" altLang="en-US" dirty="0"/>
              </a:p>
            </p:txBody>
          </p:sp>
        </mc:Choice>
        <mc:Fallback xmlns="">
          <p:sp>
            <p:nvSpPr>
              <p:cNvPr id="162" name="文本框 161">
                <a:extLst>
                  <a:ext uri="{FF2B5EF4-FFF2-40B4-BE49-F238E27FC236}">
                    <a16:creationId xmlns:a16="http://schemas.microsoft.com/office/drawing/2014/main" id="{12806E5B-E81C-C681-D489-BD553EB8BB52}"/>
                  </a:ext>
                </a:extLst>
              </p:cNvPr>
              <p:cNvSpPr txBox="1">
                <a:spLocks noRot="1" noChangeAspect="1" noMove="1" noResize="1" noEditPoints="1" noAdjustHandles="1" noChangeArrowheads="1" noChangeShapeType="1" noTextEdit="1"/>
              </p:cNvSpPr>
              <p:nvPr/>
            </p:nvSpPr>
            <p:spPr>
              <a:xfrm>
                <a:off x="5770767" y="2815183"/>
                <a:ext cx="604520"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3" name="文本框 162">
                <a:extLst>
                  <a:ext uri="{FF2B5EF4-FFF2-40B4-BE49-F238E27FC236}">
                    <a16:creationId xmlns:a16="http://schemas.microsoft.com/office/drawing/2014/main" id="{35C5B375-F405-0B6D-7033-86A371E68F36}"/>
                  </a:ext>
                </a:extLst>
              </p:cNvPr>
              <p:cNvSpPr txBox="1"/>
              <p:nvPr/>
            </p:nvSpPr>
            <p:spPr>
              <a:xfrm>
                <a:off x="6398209" y="2804150"/>
                <a:ext cx="6045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𝑑</m:t>
                      </m:r>
                    </m:oMath>
                  </m:oMathPara>
                </a14:m>
                <a:endParaRPr lang="zh-CN" altLang="en-US" dirty="0"/>
              </a:p>
            </p:txBody>
          </p:sp>
        </mc:Choice>
        <mc:Fallback xmlns="">
          <p:sp>
            <p:nvSpPr>
              <p:cNvPr id="163" name="文本框 162">
                <a:extLst>
                  <a:ext uri="{FF2B5EF4-FFF2-40B4-BE49-F238E27FC236}">
                    <a16:creationId xmlns:a16="http://schemas.microsoft.com/office/drawing/2014/main" id="{35C5B375-F405-0B6D-7033-86A371E68F36}"/>
                  </a:ext>
                </a:extLst>
              </p:cNvPr>
              <p:cNvSpPr txBox="1">
                <a:spLocks noRot="1" noChangeAspect="1" noMove="1" noResize="1" noEditPoints="1" noAdjustHandles="1" noChangeArrowheads="1" noChangeShapeType="1" noTextEdit="1"/>
              </p:cNvSpPr>
              <p:nvPr/>
            </p:nvSpPr>
            <p:spPr>
              <a:xfrm>
                <a:off x="6398209" y="2804150"/>
                <a:ext cx="604520" cy="369332"/>
              </a:xfrm>
              <a:prstGeom prst="rect">
                <a:avLst/>
              </a:prstGeom>
              <a:blipFill>
                <a:blip r:embed="rId6"/>
                <a:stretch>
                  <a:fillRect/>
                </a:stretch>
              </a:blipFill>
            </p:spPr>
            <p:txBody>
              <a:bodyPr/>
              <a:lstStyle/>
              <a:p>
                <a:r>
                  <a:rPr lang="zh-CN" altLang="en-US">
                    <a:noFill/>
                  </a:rPr>
                  <a:t> </a:t>
                </a:r>
              </a:p>
            </p:txBody>
          </p:sp>
        </mc:Fallback>
      </mc:AlternateContent>
      <p:cxnSp>
        <p:nvCxnSpPr>
          <p:cNvPr id="164" name="直接箭头连接符 163">
            <a:extLst>
              <a:ext uri="{FF2B5EF4-FFF2-40B4-BE49-F238E27FC236}">
                <a16:creationId xmlns:a16="http://schemas.microsoft.com/office/drawing/2014/main" id="{7CCDFFBF-FBCF-206A-B98A-F43D374C69FE}"/>
              </a:ext>
            </a:extLst>
          </p:cNvPr>
          <p:cNvCxnSpPr>
            <a:cxnSpLocks/>
          </p:cNvCxnSpPr>
          <p:nvPr/>
        </p:nvCxnSpPr>
        <p:spPr>
          <a:xfrm>
            <a:off x="6848371" y="3036050"/>
            <a:ext cx="30871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5" name="组合 164">
            <a:extLst>
              <a:ext uri="{FF2B5EF4-FFF2-40B4-BE49-F238E27FC236}">
                <a16:creationId xmlns:a16="http://schemas.microsoft.com/office/drawing/2014/main" id="{18F287CD-C8F5-D331-231D-AEBC71EAF3D5}"/>
              </a:ext>
            </a:extLst>
          </p:cNvPr>
          <p:cNvGrpSpPr/>
          <p:nvPr/>
        </p:nvGrpSpPr>
        <p:grpSpPr>
          <a:xfrm>
            <a:off x="7877350" y="2346099"/>
            <a:ext cx="648000" cy="1294267"/>
            <a:chOff x="5772000" y="4261108"/>
            <a:chExt cx="648000" cy="1294267"/>
          </a:xfrm>
        </p:grpSpPr>
        <p:sp>
          <p:nvSpPr>
            <p:cNvPr id="166" name="矩形 165">
              <a:extLst>
                <a:ext uri="{FF2B5EF4-FFF2-40B4-BE49-F238E27FC236}">
                  <a16:creationId xmlns:a16="http://schemas.microsoft.com/office/drawing/2014/main" id="{7CD26F39-D7F9-EDD8-AA28-43839BBB23AE}"/>
                </a:ext>
              </a:extLst>
            </p:cNvPr>
            <p:cNvSpPr/>
            <p:nvPr/>
          </p:nvSpPr>
          <p:spPr>
            <a:xfrm rot="5400000">
              <a:off x="5772000" y="4261108"/>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67" name="矩形 166">
              <a:extLst>
                <a:ext uri="{FF2B5EF4-FFF2-40B4-BE49-F238E27FC236}">
                  <a16:creationId xmlns:a16="http://schemas.microsoft.com/office/drawing/2014/main" id="{87B48FF8-8137-E159-BF64-24C3BF6458B7}"/>
                </a:ext>
              </a:extLst>
            </p:cNvPr>
            <p:cNvSpPr/>
            <p:nvPr/>
          </p:nvSpPr>
          <p:spPr>
            <a:xfrm rot="5400000">
              <a:off x="5772000" y="4477108"/>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68" name="矩形 167">
              <a:extLst>
                <a:ext uri="{FF2B5EF4-FFF2-40B4-BE49-F238E27FC236}">
                  <a16:creationId xmlns:a16="http://schemas.microsoft.com/office/drawing/2014/main" id="{94BB4330-29E8-C517-88D9-1925D5B72058}"/>
                </a:ext>
              </a:extLst>
            </p:cNvPr>
            <p:cNvSpPr/>
            <p:nvPr/>
          </p:nvSpPr>
          <p:spPr>
            <a:xfrm rot="5400000">
              <a:off x="5772000" y="4693108"/>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69" name="矩形 168">
              <a:extLst>
                <a:ext uri="{FF2B5EF4-FFF2-40B4-BE49-F238E27FC236}">
                  <a16:creationId xmlns:a16="http://schemas.microsoft.com/office/drawing/2014/main" id="{2CF80CDC-4441-9B0B-B804-FF8A4F6E1E92}"/>
                </a:ext>
              </a:extLst>
            </p:cNvPr>
            <p:cNvSpPr/>
            <p:nvPr/>
          </p:nvSpPr>
          <p:spPr>
            <a:xfrm rot="5400000">
              <a:off x="5772000" y="4909108"/>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0" name="矩形 169">
              <a:extLst>
                <a:ext uri="{FF2B5EF4-FFF2-40B4-BE49-F238E27FC236}">
                  <a16:creationId xmlns:a16="http://schemas.microsoft.com/office/drawing/2014/main" id="{021EAAD5-A669-841A-FA9A-2E4BDFBF7044}"/>
                </a:ext>
              </a:extLst>
            </p:cNvPr>
            <p:cNvSpPr/>
            <p:nvPr/>
          </p:nvSpPr>
          <p:spPr>
            <a:xfrm rot="5400000">
              <a:off x="5772000" y="5123334"/>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1" name="矩形 170">
              <a:extLst>
                <a:ext uri="{FF2B5EF4-FFF2-40B4-BE49-F238E27FC236}">
                  <a16:creationId xmlns:a16="http://schemas.microsoft.com/office/drawing/2014/main" id="{1F5D1A54-1175-BC6A-B160-345568380315}"/>
                </a:ext>
              </a:extLst>
            </p:cNvPr>
            <p:cNvSpPr/>
            <p:nvPr/>
          </p:nvSpPr>
          <p:spPr>
            <a:xfrm rot="5400000">
              <a:off x="5772000" y="5339334"/>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2" name="矩形 171">
              <a:extLst>
                <a:ext uri="{FF2B5EF4-FFF2-40B4-BE49-F238E27FC236}">
                  <a16:creationId xmlns:a16="http://schemas.microsoft.com/office/drawing/2014/main" id="{95851DE2-A7D9-ECE2-BAF6-1AFF7DA4FA76}"/>
                </a:ext>
              </a:extLst>
            </p:cNvPr>
            <p:cNvSpPr/>
            <p:nvPr/>
          </p:nvSpPr>
          <p:spPr>
            <a:xfrm rot="5400000">
              <a:off x="5988000" y="4261108"/>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3" name="矩形 172">
              <a:extLst>
                <a:ext uri="{FF2B5EF4-FFF2-40B4-BE49-F238E27FC236}">
                  <a16:creationId xmlns:a16="http://schemas.microsoft.com/office/drawing/2014/main" id="{EDC98076-1FA4-CBE7-458D-0511A2416AF4}"/>
                </a:ext>
              </a:extLst>
            </p:cNvPr>
            <p:cNvSpPr/>
            <p:nvPr/>
          </p:nvSpPr>
          <p:spPr>
            <a:xfrm rot="5400000">
              <a:off x="5988000" y="4477108"/>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4" name="矩形 173">
              <a:extLst>
                <a:ext uri="{FF2B5EF4-FFF2-40B4-BE49-F238E27FC236}">
                  <a16:creationId xmlns:a16="http://schemas.microsoft.com/office/drawing/2014/main" id="{B3EB4DEF-20D9-449F-7792-690D40896E80}"/>
                </a:ext>
              </a:extLst>
            </p:cNvPr>
            <p:cNvSpPr/>
            <p:nvPr/>
          </p:nvSpPr>
          <p:spPr>
            <a:xfrm rot="5400000">
              <a:off x="5988000" y="4693108"/>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5" name="矩形 174">
              <a:extLst>
                <a:ext uri="{FF2B5EF4-FFF2-40B4-BE49-F238E27FC236}">
                  <a16:creationId xmlns:a16="http://schemas.microsoft.com/office/drawing/2014/main" id="{57F91EDE-94EB-E17E-FFDB-5CD0BF7AA9E3}"/>
                </a:ext>
              </a:extLst>
            </p:cNvPr>
            <p:cNvSpPr/>
            <p:nvPr/>
          </p:nvSpPr>
          <p:spPr>
            <a:xfrm rot="5400000">
              <a:off x="5988000" y="4909108"/>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6" name="矩形 175">
              <a:extLst>
                <a:ext uri="{FF2B5EF4-FFF2-40B4-BE49-F238E27FC236}">
                  <a16:creationId xmlns:a16="http://schemas.microsoft.com/office/drawing/2014/main" id="{78BF76A2-0E60-C5E3-BCA7-1ED0C5BA7F5F}"/>
                </a:ext>
              </a:extLst>
            </p:cNvPr>
            <p:cNvSpPr/>
            <p:nvPr/>
          </p:nvSpPr>
          <p:spPr>
            <a:xfrm rot="5400000">
              <a:off x="5988000" y="5123334"/>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7" name="矩形 176">
              <a:extLst>
                <a:ext uri="{FF2B5EF4-FFF2-40B4-BE49-F238E27FC236}">
                  <a16:creationId xmlns:a16="http://schemas.microsoft.com/office/drawing/2014/main" id="{AD846E05-5ECB-06D4-3E8C-6BC690E68549}"/>
                </a:ext>
              </a:extLst>
            </p:cNvPr>
            <p:cNvSpPr/>
            <p:nvPr/>
          </p:nvSpPr>
          <p:spPr>
            <a:xfrm rot="5400000">
              <a:off x="5988000" y="5339334"/>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8" name="矩形 177">
              <a:extLst>
                <a:ext uri="{FF2B5EF4-FFF2-40B4-BE49-F238E27FC236}">
                  <a16:creationId xmlns:a16="http://schemas.microsoft.com/office/drawing/2014/main" id="{8DB947A1-7CAA-13DB-B4F4-C25DDC703D53}"/>
                </a:ext>
              </a:extLst>
            </p:cNvPr>
            <p:cNvSpPr/>
            <p:nvPr/>
          </p:nvSpPr>
          <p:spPr>
            <a:xfrm rot="5400000">
              <a:off x="6204000" y="4261149"/>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9" name="矩形 178">
              <a:extLst>
                <a:ext uri="{FF2B5EF4-FFF2-40B4-BE49-F238E27FC236}">
                  <a16:creationId xmlns:a16="http://schemas.microsoft.com/office/drawing/2014/main" id="{7D2D7DD0-16BC-6DF2-9236-798277CEB936}"/>
                </a:ext>
              </a:extLst>
            </p:cNvPr>
            <p:cNvSpPr/>
            <p:nvPr/>
          </p:nvSpPr>
          <p:spPr>
            <a:xfrm rot="5400000">
              <a:off x="6204000" y="4477149"/>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80" name="矩形 179">
              <a:extLst>
                <a:ext uri="{FF2B5EF4-FFF2-40B4-BE49-F238E27FC236}">
                  <a16:creationId xmlns:a16="http://schemas.microsoft.com/office/drawing/2014/main" id="{7FE9F813-316B-3D18-5E61-0DBAE92F48CD}"/>
                </a:ext>
              </a:extLst>
            </p:cNvPr>
            <p:cNvSpPr/>
            <p:nvPr/>
          </p:nvSpPr>
          <p:spPr>
            <a:xfrm rot="5400000">
              <a:off x="6204000" y="4693149"/>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81" name="矩形 180">
              <a:extLst>
                <a:ext uri="{FF2B5EF4-FFF2-40B4-BE49-F238E27FC236}">
                  <a16:creationId xmlns:a16="http://schemas.microsoft.com/office/drawing/2014/main" id="{A4CA3C82-C690-15AF-6187-A38C1137D970}"/>
                </a:ext>
              </a:extLst>
            </p:cNvPr>
            <p:cNvSpPr/>
            <p:nvPr/>
          </p:nvSpPr>
          <p:spPr>
            <a:xfrm rot="5400000">
              <a:off x="6204000" y="4909149"/>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82" name="矩形 181">
              <a:extLst>
                <a:ext uri="{FF2B5EF4-FFF2-40B4-BE49-F238E27FC236}">
                  <a16:creationId xmlns:a16="http://schemas.microsoft.com/office/drawing/2014/main" id="{126458AF-2EE3-C859-7B11-EBDAFD12D8CD}"/>
                </a:ext>
              </a:extLst>
            </p:cNvPr>
            <p:cNvSpPr/>
            <p:nvPr/>
          </p:nvSpPr>
          <p:spPr>
            <a:xfrm rot="5400000">
              <a:off x="6204000" y="5123375"/>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83" name="矩形 182">
              <a:extLst>
                <a:ext uri="{FF2B5EF4-FFF2-40B4-BE49-F238E27FC236}">
                  <a16:creationId xmlns:a16="http://schemas.microsoft.com/office/drawing/2014/main" id="{4EEF55C5-886B-C362-EE41-F9F5F658E81B}"/>
                </a:ext>
              </a:extLst>
            </p:cNvPr>
            <p:cNvSpPr/>
            <p:nvPr/>
          </p:nvSpPr>
          <p:spPr>
            <a:xfrm rot="5400000">
              <a:off x="6204000" y="5339375"/>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624BDE0B-C793-3D8C-1589-84BB098203EF}"/>
                  </a:ext>
                </a:extLst>
              </p:cNvPr>
              <p:cNvSpPr txBox="1"/>
              <p:nvPr/>
            </p:nvSpPr>
            <p:spPr>
              <a:xfrm>
                <a:off x="8082899" y="1925287"/>
                <a:ext cx="334451" cy="291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𝑋</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𝑢</m:t>
                          </m:r>
                        </m:sup>
                      </m:sSubSup>
                    </m:oMath>
                  </m:oMathPara>
                </a14:m>
                <a:endParaRPr lang="zh-CN" altLang="en-US" dirty="0">
                  <a:latin typeface="Calibri" panose="020F0502020204030204" pitchFamily="34" charset="0"/>
                  <a:cs typeface="Calibri" panose="020F0502020204030204" pitchFamily="34" charset="0"/>
                </a:endParaRPr>
              </a:p>
            </p:txBody>
          </p:sp>
        </mc:Choice>
        <mc:Fallback xmlns="">
          <p:sp>
            <p:nvSpPr>
              <p:cNvPr id="184" name="文本框 183">
                <a:extLst>
                  <a:ext uri="{FF2B5EF4-FFF2-40B4-BE49-F238E27FC236}">
                    <a16:creationId xmlns:a16="http://schemas.microsoft.com/office/drawing/2014/main" id="{624BDE0B-C793-3D8C-1589-84BB098203EF}"/>
                  </a:ext>
                </a:extLst>
              </p:cNvPr>
              <p:cNvSpPr txBox="1">
                <a:spLocks noRot="1" noChangeAspect="1" noMove="1" noResize="1" noEditPoints="1" noAdjustHandles="1" noChangeArrowheads="1" noChangeShapeType="1" noTextEdit="1"/>
              </p:cNvSpPr>
              <p:nvPr/>
            </p:nvSpPr>
            <p:spPr>
              <a:xfrm>
                <a:off x="8082899" y="1925287"/>
                <a:ext cx="334451" cy="291811"/>
              </a:xfrm>
              <a:prstGeom prst="rect">
                <a:avLst/>
              </a:prstGeom>
              <a:blipFill>
                <a:blip r:embed="rId7"/>
                <a:stretch>
                  <a:fillRect l="-18182" t="-16667" r="-41818" b="-20833"/>
                </a:stretch>
              </a:blipFill>
            </p:spPr>
            <p:txBody>
              <a:bodyPr/>
              <a:lstStyle/>
              <a:p>
                <a:r>
                  <a:rPr lang="zh-CN" altLang="en-US">
                    <a:noFill/>
                  </a:rPr>
                  <a:t> </a:t>
                </a:r>
              </a:p>
            </p:txBody>
          </p:sp>
        </mc:Fallback>
      </mc:AlternateContent>
      <p:sp>
        <p:nvSpPr>
          <p:cNvPr id="185" name="文本框 184">
            <a:extLst>
              <a:ext uri="{FF2B5EF4-FFF2-40B4-BE49-F238E27FC236}">
                <a16:creationId xmlns:a16="http://schemas.microsoft.com/office/drawing/2014/main" id="{481D866C-EBA5-3EAB-825A-72EDB649E712}"/>
              </a:ext>
            </a:extLst>
          </p:cNvPr>
          <p:cNvSpPr txBox="1"/>
          <p:nvPr/>
        </p:nvSpPr>
        <p:spPr>
          <a:xfrm>
            <a:off x="5822221" y="1936508"/>
            <a:ext cx="1762760" cy="307777"/>
          </a:xfrm>
          <a:prstGeom prst="rect">
            <a:avLst/>
          </a:prstGeom>
          <a:solidFill>
            <a:schemeClr val="accent6">
              <a:lumMod val="40000"/>
              <a:lumOff val="60000"/>
            </a:schemeClr>
          </a:solidFill>
          <a:ln>
            <a:solidFill>
              <a:schemeClr val="accent6">
                <a:lumMod val="60000"/>
                <a:lumOff val="40000"/>
              </a:schemeClr>
            </a:solidFill>
            <a:prstDash val="dash"/>
          </a:ln>
        </p:spPr>
        <p:txBody>
          <a:bodyPr wrap="square" rtlCol="0">
            <a:spAutoFit/>
          </a:bodyPr>
          <a:lstStyle/>
          <a:p>
            <a:pPr algn="ctr"/>
            <a:r>
              <a:rPr lang="en-US" altLang="zh-CN" sz="1400" dirty="0">
                <a:latin typeface="Arial" panose="020B0604020202020204" pitchFamily="34" charset="0"/>
                <a:cs typeface="Calibri" panose="020F0502020204030204" pitchFamily="34" charset="0"/>
              </a:rPr>
              <a:t>Pre-train decoder</a:t>
            </a:r>
            <a:endParaRPr lang="zh-CN" altLang="en-US" sz="1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86" name="文本框 185">
                <a:extLst>
                  <a:ext uri="{FF2B5EF4-FFF2-40B4-BE49-F238E27FC236}">
                    <a16:creationId xmlns:a16="http://schemas.microsoft.com/office/drawing/2014/main" id="{28959378-FCEF-B3E6-A708-7A30728261CB}"/>
                  </a:ext>
                </a:extLst>
              </p:cNvPr>
              <p:cNvSpPr txBox="1"/>
              <p:nvPr/>
            </p:nvSpPr>
            <p:spPr>
              <a:xfrm>
                <a:off x="6162202" y="2631206"/>
                <a:ext cx="4394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oMath>
                  </m:oMathPara>
                </a14:m>
                <a:endParaRPr lang="zh-CN" altLang="en-US" dirty="0"/>
              </a:p>
            </p:txBody>
          </p:sp>
        </mc:Choice>
        <mc:Fallback xmlns="">
          <p:sp>
            <p:nvSpPr>
              <p:cNvPr id="186" name="文本框 185">
                <a:extLst>
                  <a:ext uri="{FF2B5EF4-FFF2-40B4-BE49-F238E27FC236}">
                    <a16:creationId xmlns:a16="http://schemas.microsoft.com/office/drawing/2014/main" id="{28959378-FCEF-B3E6-A708-7A30728261CB}"/>
                  </a:ext>
                </a:extLst>
              </p:cNvPr>
              <p:cNvSpPr txBox="1">
                <a:spLocks noRot="1" noChangeAspect="1" noMove="1" noResize="1" noEditPoints="1" noAdjustHandles="1" noChangeArrowheads="1" noChangeShapeType="1" noTextEdit="1"/>
              </p:cNvSpPr>
              <p:nvPr/>
            </p:nvSpPr>
            <p:spPr>
              <a:xfrm>
                <a:off x="6162202" y="2631206"/>
                <a:ext cx="439435" cy="369332"/>
              </a:xfrm>
              <a:prstGeom prst="rect">
                <a:avLst/>
              </a:prstGeom>
              <a:blipFill>
                <a:blip r:embed="rId8"/>
                <a:stretch>
                  <a:fillRect/>
                </a:stretch>
              </a:blipFill>
            </p:spPr>
            <p:txBody>
              <a:bodyPr/>
              <a:lstStyle/>
              <a:p>
                <a:r>
                  <a:rPr lang="zh-CN" altLang="en-US">
                    <a:noFill/>
                  </a:rPr>
                  <a:t> </a:t>
                </a:r>
              </a:p>
            </p:txBody>
          </p:sp>
        </mc:Fallback>
      </mc:AlternateContent>
      <p:sp>
        <p:nvSpPr>
          <p:cNvPr id="187" name="矩形: 圆角 186">
            <a:extLst>
              <a:ext uri="{FF2B5EF4-FFF2-40B4-BE49-F238E27FC236}">
                <a16:creationId xmlns:a16="http://schemas.microsoft.com/office/drawing/2014/main" id="{C29CCCB6-8006-9064-AA31-40A82AAB9B56}"/>
              </a:ext>
            </a:extLst>
          </p:cNvPr>
          <p:cNvSpPr/>
          <p:nvPr/>
        </p:nvSpPr>
        <p:spPr>
          <a:xfrm>
            <a:off x="7176355" y="2427578"/>
            <a:ext cx="320040" cy="1172464"/>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8" name="直接箭头连接符 187">
            <a:extLst>
              <a:ext uri="{FF2B5EF4-FFF2-40B4-BE49-F238E27FC236}">
                <a16:creationId xmlns:a16="http://schemas.microsoft.com/office/drawing/2014/main" id="{C22F2CEC-0B2E-C56D-3818-A226265D2288}"/>
              </a:ext>
            </a:extLst>
          </p:cNvPr>
          <p:cNvCxnSpPr>
            <a:cxnSpLocks/>
          </p:cNvCxnSpPr>
          <p:nvPr/>
        </p:nvCxnSpPr>
        <p:spPr>
          <a:xfrm>
            <a:off x="7534181" y="3028309"/>
            <a:ext cx="30871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接箭头连接符 192">
            <a:extLst>
              <a:ext uri="{FF2B5EF4-FFF2-40B4-BE49-F238E27FC236}">
                <a16:creationId xmlns:a16="http://schemas.microsoft.com/office/drawing/2014/main" id="{9D360C0C-4DD6-12E6-F90D-05E58EBA1143}"/>
              </a:ext>
            </a:extLst>
          </p:cNvPr>
          <p:cNvCxnSpPr>
            <a:cxnSpLocks/>
          </p:cNvCxnSpPr>
          <p:nvPr/>
        </p:nvCxnSpPr>
        <p:spPr>
          <a:xfrm>
            <a:off x="2860072" y="3643970"/>
            <a:ext cx="364685" cy="43558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接箭头连接符 193">
            <a:extLst>
              <a:ext uri="{FF2B5EF4-FFF2-40B4-BE49-F238E27FC236}">
                <a16:creationId xmlns:a16="http://schemas.microsoft.com/office/drawing/2014/main" id="{958A651F-7365-3003-4DB0-DDE8BB6CC85B}"/>
              </a:ext>
            </a:extLst>
          </p:cNvPr>
          <p:cNvCxnSpPr>
            <a:cxnSpLocks/>
          </p:cNvCxnSpPr>
          <p:nvPr/>
        </p:nvCxnSpPr>
        <p:spPr>
          <a:xfrm flipH="1">
            <a:off x="4169177" y="3649009"/>
            <a:ext cx="406611" cy="430545"/>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5" name="文本框 194">
                <a:extLst>
                  <a:ext uri="{FF2B5EF4-FFF2-40B4-BE49-F238E27FC236}">
                    <a16:creationId xmlns:a16="http://schemas.microsoft.com/office/drawing/2014/main" id="{C2D7ADDE-807A-AC47-1052-F4630F54BB29}"/>
                  </a:ext>
                </a:extLst>
              </p:cNvPr>
              <p:cNvSpPr txBox="1"/>
              <p:nvPr/>
            </p:nvSpPr>
            <p:spPr>
              <a:xfrm>
                <a:off x="2967747" y="3648185"/>
                <a:ext cx="16154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0" i="1" dirty="0" smtClean="0">
                          <a:effectLst/>
                          <a:latin typeface="Cambria Math" panose="02040503050406030204" pitchFamily="18" charset="0"/>
                        </a:rPr>
                        <m:t>𝑀𝑎𝑠𝑘𝑒𝑑𝑃𝑜𝑠</m:t>
                      </m:r>
                      <m:r>
                        <a:rPr lang="en-US" altLang="zh-CN" sz="1400" b="0" i="1" dirty="0" smtClean="0">
                          <a:effectLst/>
                          <a:latin typeface="Cambria Math" panose="02040503050406030204" pitchFamily="18" charset="0"/>
                        </a:rPr>
                        <m:t>(·)</m:t>
                      </m:r>
                    </m:oMath>
                  </m:oMathPara>
                </a14:m>
                <a:endParaRPr lang="zh-CN" altLang="en-US" sz="1400" dirty="0"/>
              </a:p>
            </p:txBody>
          </p:sp>
        </mc:Choice>
        <mc:Fallback xmlns="">
          <p:sp>
            <p:nvSpPr>
              <p:cNvPr id="195" name="文本框 194">
                <a:extLst>
                  <a:ext uri="{FF2B5EF4-FFF2-40B4-BE49-F238E27FC236}">
                    <a16:creationId xmlns:a16="http://schemas.microsoft.com/office/drawing/2014/main" id="{C2D7ADDE-807A-AC47-1052-F4630F54BB29}"/>
                  </a:ext>
                </a:extLst>
              </p:cNvPr>
              <p:cNvSpPr txBox="1">
                <a:spLocks noRot="1" noChangeAspect="1" noMove="1" noResize="1" noEditPoints="1" noAdjustHandles="1" noChangeArrowheads="1" noChangeShapeType="1" noTextEdit="1"/>
              </p:cNvSpPr>
              <p:nvPr/>
            </p:nvSpPr>
            <p:spPr>
              <a:xfrm>
                <a:off x="2967747" y="3648185"/>
                <a:ext cx="1615440" cy="307777"/>
              </a:xfrm>
              <a:prstGeom prst="rect">
                <a:avLst/>
              </a:prstGeom>
              <a:blipFill>
                <a:blip r:embed="rId9"/>
                <a:stretch>
                  <a:fillRect b="-5882"/>
                </a:stretch>
              </a:blipFill>
            </p:spPr>
            <p:txBody>
              <a:bodyPr/>
              <a:lstStyle/>
              <a:p>
                <a:r>
                  <a:rPr lang="zh-CN" altLang="en-US">
                    <a:noFill/>
                  </a:rPr>
                  <a:t> </a:t>
                </a:r>
              </a:p>
            </p:txBody>
          </p:sp>
        </mc:Fallback>
      </mc:AlternateContent>
      <p:grpSp>
        <p:nvGrpSpPr>
          <p:cNvPr id="196" name="组合 195">
            <a:extLst>
              <a:ext uri="{FF2B5EF4-FFF2-40B4-BE49-F238E27FC236}">
                <a16:creationId xmlns:a16="http://schemas.microsoft.com/office/drawing/2014/main" id="{5DBD5A22-6207-85E3-7ACA-B67260244C82}"/>
              </a:ext>
            </a:extLst>
          </p:cNvPr>
          <p:cNvGrpSpPr/>
          <p:nvPr/>
        </p:nvGrpSpPr>
        <p:grpSpPr>
          <a:xfrm>
            <a:off x="3369542" y="4096266"/>
            <a:ext cx="648000" cy="862267"/>
            <a:chOff x="1969147" y="5125167"/>
            <a:chExt cx="648000" cy="862267"/>
          </a:xfrm>
        </p:grpSpPr>
        <p:sp>
          <p:nvSpPr>
            <p:cNvPr id="197" name="矩形 196">
              <a:extLst>
                <a:ext uri="{FF2B5EF4-FFF2-40B4-BE49-F238E27FC236}">
                  <a16:creationId xmlns:a16="http://schemas.microsoft.com/office/drawing/2014/main" id="{14EA897F-F654-E45E-C547-300993C45E0C}"/>
                </a:ext>
              </a:extLst>
            </p:cNvPr>
            <p:cNvSpPr/>
            <p:nvPr/>
          </p:nvSpPr>
          <p:spPr>
            <a:xfrm rot="5400000">
              <a:off x="1969147" y="5125167"/>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8" name="矩形 197">
              <a:extLst>
                <a:ext uri="{FF2B5EF4-FFF2-40B4-BE49-F238E27FC236}">
                  <a16:creationId xmlns:a16="http://schemas.microsoft.com/office/drawing/2014/main" id="{C9984262-3FCA-8702-943B-6F7748A3E697}"/>
                </a:ext>
              </a:extLst>
            </p:cNvPr>
            <p:cNvSpPr/>
            <p:nvPr/>
          </p:nvSpPr>
          <p:spPr>
            <a:xfrm rot="5400000">
              <a:off x="1969147" y="5557167"/>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2B857578-8E9D-5B60-87CE-45A99B53BD34}"/>
                </a:ext>
              </a:extLst>
            </p:cNvPr>
            <p:cNvSpPr/>
            <p:nvPr/>
          </p:nvSpPr>
          <p:spPr>
            <a:xfrm rot="5400000">
              <a:off x="1969147" y="5771393"/>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0" name="矩形 199">
              <a:extLst>
                <a:ext uri="{FF2B5EF4-FFF2-40B4-BE49-F238E27FC236}">
                  <a16:creationId xmlns:a16="http://schemas.microsoft.com/office/drawing/2014/main" id="{8FF508B4-0EDD-F402-9E6A-03C0451C0BA7}"/>
                </a:ext>
              </a:extLst>
            </p:cNvPr>
            <p:cNvSpPr/>
            <p:nvPr/>
          </p:nvSpPr>
          <p:spPr>
            <a:xfrm rot="5400000">
              <a:off x="2185147" y="5125167"/>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84D83FC5-45A5-4F9E-8E03-EE3BB77916A5}"/>
                </a:ext>
              </a:extLst>
            </p:cNvPr>
            <p:cNvSpPr/>
            <p:nvPr/>
          </p:nvSpPr>
          <p:spPr>
            <a:xfrm rot="5400000">
              <a:off x="2185147" y="5557167"/>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F2C42CFC-D015-C894-3F10-EE998D78D953}"/>
                </a:ext>
              </a:extLst>
            </p:cNvPr>
            <p:cNvSpPr/>
            <p:nvPr/>
          </p:nvSpPr>
          <p:spPr>
            <a:xfrm rot="5400000">
              <a:off x="2185147" y="5771393"/>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3" name="矩形 202">
              <a:extLst>
                <a:ext uri="{FF2B5EF4-FFF2-40B4-BE49-F238E27FC236}">
                  <a16:creationId xmlns:a16="http://schemas.microsoft.com/office/drawing/2014/main" id="{369C96FC-A6D7-AE75-1C8C-5B611F35B30C}"/>
                </a:ext>
              </a:extLst>
            </p:cNvPr>
            <p:cNvSpPr/>
            <p:nvPr/>
          </p:nvSpPr>
          <p:spPr>
            <a:xfrm rot="5400000">
              <a:off x="2401147" y="5125208"/>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4" name="矩形 203">
              <a:extLst>
                <a:ext uri="{FF2B5EF4-FFF2-40B4-BE49-F238E27FC236}">
                  <a16:creationId xmlns:a16="http://schemas.microsoft.com/office/drawing/2014/main" id="{3C896406-7815-8765-B85A-26D2A4288A4C}"/>
                </a:ext>
              </a:extLst>
            </p:cNvPr>
            <p:cNvSpPr/>
            <p:nvPr/>
          </p:nvSpPr>
          <p:spPr>
            <a:xfrm rot="5400000">
              <a:off x="2401147" y="5557208"/>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9A0370B8-9B6F-DFA7-063A-BACDF6ADE992}"/>
                </a:ext>
              </a:extLst>
            </p:cNvPr>
            <p:cNvSpPr/>
            <p:nvPr/>
          </p:nvSpPr>
          <p:spPr>
            <a:xfrm rot="5400000">
              <a:off x="2401147" y="5771434"/>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206" name="组合 205">
            <a:extLst>
              <a:ext uri="{FF2B5EF4-FFF2-40B4-BE49-F238E27FC236}">
                <a16:creationId xmlns:a16="http://schemas.microsoft.com/office/drawing/2014/main" id="{D8B39A39-44E8-20D3-4157-68581E032279}"/>
              </a:ext>
            </a:extLst>
          </p:cNvPr>
          <p:cNvGrpSpPr/>
          <p:nvPr/>
        </p:nvGrpSpPr>
        <p:grpSpPr>
          <a:xfrm>
            <a:off x="7882452" y="4091801"/>
            <a:ext cx="648000" cy="862267"/>
            <a:chOff x="6482057" y="5135942"/>
            <a:chExt cx="648000" cy="862267"/>
          </a:xfrm>
        </p:grpSpPr>
        <p:sp>
          <p:nvSpPr>
            <p:cNvPr id="207" name="矩形 206">
              <a:extLst>
                <a:ext uri="{FF2B5EF4-FFF2-40B4-BE49-F238E27FC236}">
                  <a16:creationId xmlns:a16="http://schemas.microsoft.com/office/drawing/2014/main" id="{C2239AE4-3D4D-85EB-234E-D61CEC874412}"/>
                </a:ext>
              </a:extLst>
            </p:cNvPr>
            <p:cNvSpPr/>
            <p:nvPr/>
          </p:nvSpPr>
          <p:spPr>
            <a:xfrm rot="5400000">
              <a:off x="6482057" y="5135942"/>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97504AB0-85B7-CE1D-E598-3AEEB94753EB}"/>
                </a:ext>
              </a:extLst>
            </p:cNvPr>
            <p:cNvSpPr/>
            <p:nvPr/>
          </p:nvSpPr>
          <p:spPr>
            <a:xfrm rot="5400000">
              <a:off x="6482057" y="5567942"/>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0A57FCAA-9771-5C46-9782-2D7B8CD21B9A}"/>
                </a:ext>
              </a:extLst>
            </p:cNvPr>
            <p:cNvSpPr/>
            <p:nvPr/>
          </p:nvSpPr>
          <p:spPr>
            <a:xfrm rot="5400000">
              <a:off x="6482057" y="5782168"/>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2860A8C1-D00C-BD7B-2AE6-C4B4B828DF02}"/>
                </a:ext>
              </a:extLst>
            </p:cNvPr>
            <p:cNvSpPr/>
            <p:nvPr/>
          </p:nvSpPr>
          <p:spPr>
            <a:xfrm rot="5400000">
              <a:off x="6698057" y="5135942"/>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AC36A934-2D31-EDD1-CF18-2C80B9E84147}"/>
                </a:ext>
              </a:extLst>
            </p:cNvPr>
            <p:cNvSpPr/>
            <p:nvPr/>
          </p:nvSpPr>
          <p:spPr>
            <a:xfrm rot="5400000">
              <a:off x="6698057" y="5567942"/>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2" name="矩形 211">
              <a:extLst>
                <a:ext uri="{FF2B5EF4-FFF2-40B4-BE49-F238E27FC236}">
                  <a16:creationId xmlns:a16="http://schemas.microsoft.com/office/drawing/2014/main" id="{B9DFB2A3-FE39-4796-3486-B8B04C82D3A7}"/>
                </a:ext>
              </a:extLst>
            </p:cNvPr>
            <p:cNvSpPr/>
            <p:nvPr/>
          </p:nvSpPr>
          <p:spPr>
            <a:xfrm rot="5400000">
              <a:off x="6698057" y="5782168"/>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2BA0C31E-5750-585C-A7D0-0DA285874E55}"/>
                </a:ext>
              </a:extLst>
            </p:cNvPr>
            <p:cNvSpPr/>
            <p:nvPr/>
          </p:nvSpPr>
          <p:spPr>
            <a:xfrm rot="5400000">
              <a:off x="6914057" y="5135983"/>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05972D79-8869-54B0-02B8-949D8E0E0D87}"/>
                </a:ext>
              </a:extLst>
            </p:cNvPr>
            <p:cNvSpPr/>
            <p:nvPr/>
          </p:nvSpPr>
          <p:spPr>
            <a:xfrm rot="5400000">
              <a:off x="6914057" y="5567983"/>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5" name="矩形 214">
              <a:extLst>
                <a:ext uri="{FF2B5EF4-FFF2-40B4-BE49-F238E27FC236}">
                  <a16:creationId xmlns:a16="http://schemas.microsoft.com/office/drawing/2014/main" id="{38C26598-9481-3D40-BD14-9E561ACB5FCC}"/>
                </a:ext>
              </a:extLst>
            </p:cNvPr>
            <p:cNvSpPr/>
            <p:nvPr/>
          </p:nvSpPr>
          <p:spPr>
            <a:xfrm rot="5400000">
              <a:off x="6914057" y="5782209"/>
              <a:ext cx="216000" cy="216000"/>
            </a:xfrm>
            <a:prstGeom prst="rect">
              <a:avLst/>
            </a:prstGeom>
            <a:solidFill>
              <a:srgbClr val="E8CEC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cxnSp>
        <p:nvCxnSpPr>
          <p:cNvPr id="216" name="直接箭头连接符 215">
            <a:extLst>
              <a:ext uri="{FF2B5EF4-FFF2-40B4-BE49-F238E27FC236}">
                <a16:creationId xmlns:a16="http://schemas.microsoft.com/office/drawing/2014/main" id="{04081916-A4FE-23EB-9F76-2719EAFB19F4}"/>
              </a:ext>
            </a:extLst>
          </p:cNvPr>
          <p:cNvCxnSpPr>
            <a:cxnSpLocks/>
            <a:stCxn id="177" idx="3"/>
            <a:endCxn id="210" idx="1"/>
          </p:cNvCxnSpPr>
          <p:nvPr/>
        </p:nvCxnSpPr>
        <p:spPr>
          <a:xfrm>
            <a:off x="8201350" y="3640325"/>
            <a:ext cx="5102" cy="45147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7" name="文本框 216">
                <a:extLst>
                  <a:ext uri="{FF2B5EF4-FFF2-40B4-BE49-F238E27FC236}">
                    <a16:creationId xmlns:a16="http://schemas.microsoft.com/office/drawing/2014/main" id="{DB1B5FB9-5CEE-2484-67CE-2E55775CFF08}"/>
                  </a:ext>
                </a:extLst>
              </p:cNvPr>
              <p:cNvSpPr txBox="1"/>
              <p:nvPr/>
            </p:nvSpPr>
            <p:spPr>
              <a:xfrm>
                <a:off x="6777261" y="3684050"/>
                <a:ext cx="16154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0" i="1" dirty="0" smtClean="0">
                          <a:effectLst/>
                          <a:latin typeface="Cambria Math" panose="02040503050406030204" pitchFamily="18" charset="0"/>
                        </a:rPr>
                        <m:t>𝑀𝑎𝑠𝑘𝑒𝑑𝑃𝑜𝑠</m:t>
                      </m:r>
                      <m:r>
                        <a:rPr lang="en-US" altLang="zh-CN" sz="1400" b="0" i="1" dirty="0" smtClean="0">
                          <a:effectLst/>
                          <a:latin typeface="Cambria Math" panose="02040503050406030204" pitchFamily="18" charset="0"/>
                        </a:rPr>
                        <m:t>(·)</m:t>
                      </m:r>
                    </m:oMath>
                  </m:oMathPara>
                </a14:m>
                <a:endParaRPr lang="zh-CN" altLang="en-US" sz="1400" dirty="0"/>
              </a:p>
            </p:txBody>
          </p:sp>
        </mc:Choice>
        <mc:Fallback xmlns="">
          <p:sp>
            <p:nvSpPr>
              <p:cNvPr id="217" name="文本框 216">
                <a:extLst>
                  <a:ext uri="{FF2B5EF4-FFF2-40B4-BE49-F238E27FC236}">
                    <a16:creationId xmlns:a16="http://schemas.microsoft.com/office/drawing/2014/main" id="{DB1B5FB9-5CEE-2484-67CE-2E55775CFF08}"/>
                  </a:ext>
                </a:extLst>
              </p:cNvPr>
              <p:cNvSpPr txBox="1">
                <a:spLocks noRot="1" noChangeAspect="1" noMove="1" noResize="1" noEditPoints="1" noAdjustHandles="1" noChangeArrowheads="1" noChangeShapeType="1" noTextEdit="1"/>
              </p:cNvSpPr>
              <p:nvPr/>
            </p:nvSpPr>
            <p:spPr>
              <a:xfrm>
                <a:off x="6777261" y="3684050"/>
                <a:ext cx="1615440" cy="307777"/>
              </a:xfrm>
              <a:prstGeom prst="rect">
                <a:avLst/>
              </a:prstGeom>
              <a:blipFill>
                <a:blip r:embed="rId9"/>
                <a:stretch>
                  <a:fillRect b="-5882"/>
                </a:stretch>
              </a:blipFill>
            </p:spPr>
            <p:txBody>
              <a:bodyPr/>
              <a:lstStyle/>
              <a:p>
                <a:r>
                  <a:rPr lang="zh-CN" altLang="en-US">
                    <a:noFill/>
                  </a:rPr>
                  <a:t> </a:t>
                </a:r>
              </a:p>
            </p:txBody>
          </p:sp>
        </mc:Fallback>
      </mc:AlternateContent>
      <p:sp>
        <p:nvSpPr>
          <p:cNvPr id="222" name="文本框 221">
            <a:extLst>
              <a:ext uri="{FF2B5EF4-FFF2-40B4-BE49-F238E27FC236}">
                <a16:creationId xmlns:a16="http://schemas.microsoft.com/office/drawing/2014/main" id="{BB73C318-2258-FA21-13F2-65072F5BF64F}"/>
              </a:ext>
            </a:extLst>
          </p:cNvPr>
          <p:cNvSpPr txBox="1"/>
          <p:nvPr/>
        </p:nvSpPr>
        <p:spPr>
          <a:xfrm>
            <a:off x="3023613" y="1748480"/>
            <a:ext cx="2056360" cy="584775"/>
          </a:xfrm>
          <a:prstGeom prst="rect">
            <a:avLst/>
          </a:prstGeom>
          <a:noFill/>
        </p:spPr>
        <p:txBody>
          <a:bodyPr wrap="square" rtlCol="0">
            <a:spAutoFit/>
          </a:bodyPr>
          <a:lstStyle/>
          <a:p>
            <a:r>
              <a:rPr lang="en-US" altLang="zh-CN" sz="1600" dirty="0">
                <a:latin typeface="Calibri" panose="020F0502020204030204" pitchFamily="34" charset="0"/>
                <a:ea typeface="Calibri" panose="020F0502020204030204" pitchFamily="34" charset="0"/>
                <a:cs typeface="Calibri" panose="020F0502020204030204" pitchFamily="34" charset="0"/>
              </a:rPr>
              <a:t>Unlabeled Measurements</a:t>
            </a:r>
            <a:endParaRPr lang="zh-CN" altLang="en-US" sz="1600" dirty="0">
              <a:latin typeface="Calibri" panose="020F0502020204030204" pitchFamily="34" charset="0"/>
              <a:cs typeface="Calibri" panose="020F0502020204030204" pitchFamily="34" charset="0"/>
            </a:endParaRPr>
          </a:p>
        </p:txBody>
      </p:sp>
      <p:sp>
        <p:nvSpPr>
          <p:cNvPr id="52" name="矩形: 圆角 51">
            <a:extLst>
              <a:ext uri="{FF2B5EF4-FFF2-40B4-BE49-F238E27FC236}">
                <a16:creationId xmlns:a16="http://schemas.microsoft.com/office/drawing/2014/main" id="{488A9C9A-75B9-7521-C525-BB2E72A1E65F}"/>
              </a:ext>
            </a:extLst>
          </p:cNvPr>
          <p:cNvSpPr/>
          <p:nvPr/>
        </p:nvSpPr>
        <p:spPr>
          <a:xfrm rot="16200000">
            <a:off x="4470831" y="4951948"/>
            <a:ext cx="320040" cy="502697"/>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0AF410C3-A76A-6D15-B8B6-E05ACF448239}"/>
              </a:ext>
            </a:extLst>
          </p:cNvPr>
          <p:cNvSpPr txBox="1"/>
          <p:nvPr/>
        </p:nvSpPr>
        <p:spPr>
          <a:xfrm>
            <a:off x="4851498" y="5018630"/>
            <a:ext cx="706120" cy="36933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MLP</a:t>
            </a:r>
            <a:endParaRPr lang="zh-CN" altLang="en-US" dirty="0">
              <a:latin typeface="Calibri" panose="020F0502020204030204" pitchFamily="34" charset="0"/>
              <a:cs typeface="Calibri" panose="020F0502020204030204" pitchFamily="34" charset="0"/>
            </a:endParaRPr>
          </a:p>
        </p:txBody>
      </p:sp>
      <p:sp>
        <p:nvSpPr>
          <p:cNvPr id="54" name="矩形: 圆角 53">
            <a:extLst>
              <a:ext uri="{FF2B5EF4-FFF2-40B4-BE49-F238E27FC236}">
                <a16:creationId xmlns:a16="http://schemas.microsoft.com/office/drawing/2014/main" id="{3852BE2D-E9EA-31E3-55C3-45FE5841C5E8}"/>
              </a:ext>
            </a:extLst>
          </p:cNvPr>
          <p:cNvSpPr/>
          <p:nvPr/>
        </p:nvSpPr>
        <p:spPr>
          <a:xfrm rot="16200000">
            <a:off x="5580357" y="4951948"/>
            <a:ext cx="320040" cy="502697"/>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6D32C720-EC21-0E7D-356B-96972DF78081}"/>
              </a:ext>
            </a:extLst>
          </p:cNvPr>
          <p:cNvSpPr txBox="1"/>
          <p:nvPr/>
        </p:nvSpPr>
        <p:spPr>
          <a:xfrm>
            <a:off x="5934429" y="5006776"/>
            <a:ext cx="1561966" cy="369332"/>
          </a:xfrm>
          <a:prstGeom prst="rect">
            <a:avLst/>
          </a:prstGeom>
          <a:noFill/>
        </p:spPr>
        <p:txBody>
          <a:bodyPr wrap="square" rtlCol="0">
            <a:spAutoFit/>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L</a:t>
            </a:r>
            <a:r>
              <a:rPr lang="en-US" altLang="zh-CN" b="0" i="0" dirty="0">
                <a:effectLst/>
                <a:latin typeface="Calibri" panose="020F0502020204030204" pitchFamily="34" charset="0"/>
                <a:ea typeface="Calibri" panose="020F0502020204030204" pitchFamily="34" charset="0"/>
                <a:cs typeface="Calibri" panose="020F0502020204030204" pitchFamily="34" charset="0"/>
              </a:rPr>
              <a:t>ayer norm</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29969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DFB81C52-8C36-7113-8BB3-D02B6AC89CAB}"/>
              </a:ext>
            </a:extLst>
          </p:cNvPr>
          <p:cNvGrpSpPr/>
          <p:nvPr/>
        </p:nvGrpSpPr>
        <p:grpSpPr>
          <a:xfrm>
            <a:off x="659618" y="1453656"/>
            <a:ext cx="10419400" cy="1888423"/>
            <a:chOff x="599582" y="1453656"/>
            <a:chExt cx="11270508" cy="1976111"/>
          </a:xfrm>
        </p:grpSpPr>
        <p:pic>
          <p:nvPicPr>
            <p:cNvPr id="9" name="图片 8">
              <a:extLst>
                <a:ext uri="{FF2B5EF4-FFF2-40B4-BE49-F238E27FC236}">
                  <a16:creationId xmlns:a16="http://schemas.microsoft.com/office/drawing/2014/main" id="{DB289CF4-8FE6-100D-FAFF-E405114C24BA}"/>
                </a:ext>
              </a:extLst>
            </p:cNvPr>
            <p:cNvPicPr>
              <a:picLocks noChangeAspect="1"/>
            </p:cNvPicPr>
            <p:nvPr/>
          </p:nvPicPr>
          <p:blipFill>
            <a:blip r:embed="rId3"/>
            <a:stretch>
              <a:fillRect/>
            </a:stretch>
          </p:blipFill>
          <p:spPr>
            <a:xfrm>
              <a:off x="599582" y="1565376"/>
              <a:ext cx="3061653" cy="1864391"/>
            </a:xfrm>
            <a:prstGeom prst="rect">
              <a:avLst/>
            </a:prstGeom>
          </p:spPr>
        </p:pic>
        <p:pic>
          <p:nvPicPr>
            <p:cNvPr id="13" name="图片 12">
              <a:extLst>
                <a:ext uri="{FF2B5EF4-FFF2-40B4-BE49-F238E27FC236}">
                  <a16:creationId xmlns:a16="http://schemas.microsoft.com/office/drawing/2014/main" id="{643FB423-87C2-0F25-045C-5BEBA651347F}"/>
                </a:ext>
              </a:extLst>
            </p:cNvPr>
            <p:cNvPicPr>
              <a:picLocks noChangeAspect="1"/>
            </p:cNvPicPr>
            <p:nvPr/>
          </p:nvPicPr>
          <p:blipFill>
            <a:blip r:embed="rId4"/>
            <a:stretch>
              <a:fillRect/>
            </a:stretch>
          </p:blipFill>
          <p:spPr>
            <a:xfrm>
              <a:off x="4115458" y="1453656"/>
              <a:ext cx="7754632" cy="1976111"/>
            </a:xfrm>
            <a:prstGeom prst="rect">
              <a:avLst/>
            </a:prstGeom>
          </p:spPr>
        </p:pic>
        <p:sp>
          <p:nvSpPr>
            <p:cNvPr id="14" name="箭头: 右 13">
              <a:extLst>
                <a:ext uri="{FF2B5EF4-FFF2-40B4-BE49-F238E27FC236}">
                  <a16:creationId xmlns:a16="http://schemas.microsoft.com/office/drawing/2014/main" id="{CCE0B978-38BB-0DAD-BF6B-EEAB48BFAF69}"/>
                </a:ext>
              </a:extLst>
            </p:cNvPr>
            <p:cNvSpPr/>
            <p:nvPr/>
          </p:nvSpPr>
          <p:spPr>
            <a:xfrm>
              <a:off x="3744686" y="2271498"/>
              <a:ext cx="370772" cy="34042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5" name="表格 5">
            <a:extLst>
              <a:ext uri="{FF2B5EF4-FFF2-40B4-BE49-F238E27FC236}">
                <a16:creationId xmlns:a16="http://schemas.microsoft.com/office/drawing/2014/main" id="{AFFBE31F-42DC-A4CA-5472-51205C3B9BFD}"/>
              </a:ext>
            </a:extLst>
          </p:cNvPr>
          <p:cNvGraphicFramePr>
            <a:graphicFrameLocks noGrp="1"/>
          </p:cNvGraphicFramePr>
          <p:nvPr>
            <p:extLst>
              <p:ext uri="{D42A27DB-BD31-4B8C-83A1-F6EECF244321}">
                <p14:modId xmlns:p14="http://schemas.microsoft.com/office/powerpoint/2010/main" val="1617539867"/>
              </p:ext>
            </p:extLst>
          </p:nvPr>
        </p:nvGraphicFramePr>
        <p:xfrm>
          <a:off x="0" y="3"/>
          <a:ext cx="12192000" cy="365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238813408"/>
                    </a:ext>
                  </a:extLst>
                </a:gridCol>
                <a:gridCol w="2032000">
                  <a:extLst>
                    <a:ext uri="{9D8B030D-6E8A-4147-A177-3AD203B41FA5}">
                      <a16:colId xmlns:a16="http://schemas.microsoft.com/office/drawing/2014/main" val="4134155310"/>
                    </a:ext>
                  </a:extLst>
                </a:gridCol>
                <a:gridCol w="2032000">
                  <a:extLst>
                    <a:ext uri="{9D8B030D-6E8A-4147-A177-3AD203B41FA5}">
                      <a16:colId xmlns:a16="http://schemas.microsoft.com/office/drawing/2014/main" val="667694779"/>
                    </a:ext>
                  </a:extLst>
                </a:gridCol>
                <a:gridCol w="2032000">
                  <a:extLst>
                    <a:ext uri="{9D8B030D-6E8A-4147-A177-3AD203B41FA5}">
                      <a16:colId xmlns:a16="http://schemas.microsoft.com/office/drawing/2014/main" val="2355579797"/>
                    </a:ext>
                  </a:extLst>
                </a:gridCol>
                <a:gridCol w="2032000">
                  <a:extLst>
                    <a:ext uri="{9D8B030D-6E8A-4147-A177-3AD203B41FA5}">
                      <a16:colId xmlns:a16="http://schemas.microsoft.com/office/drawing/2014/main" val="3687507388"/>
                    </a:ext>
                  </a:extLst>
                </a:gridCol>
                <a:gridCol w="2032000">
                  <a:extLst>
                    <a:ext uri="{9D8B030D-6E8A-4147-A177-3AD203B41FA5}">
                      <a16:colId xmlns:a16="http://schemas.microsoft.com/office/drawing/2014/main" val="3248093066"/>
                    </a:ext>
                  </a:extLst>
                </a:gridCol>
              </a:tblGrid>
              <a:tr h="174396">
                <a:tc>
                  <a:txBody>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Background</a:t>
                      </a:r>
                      <a:endParaRPr lang="zh-CN" altLang="en-US" dirty="0">
                        <a:latin typeface="Calibri" panose="020F0502020204030204" pitchFamily="34" charset="0"/>
                        <a:cs typeface="Calibri" panose="020F0502020204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Existing Methods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Insight !</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Framework Design</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Experiments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189" rtl="0" eaLnBrk="1" latinLnBrk="0" hangingPunct="1"/>
                      <a:r>
                        <a:rPr lang="en-US" altLang="zh-CN"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Take away message</a:t>
                      </a:r>
                      <a:endParaRPr lang="zh-CN" altLang="en-US" sz="1800" b="1" kern="1200" dirty="0">
                        <a:solidFill>
                          <a:schemeClr val="tx1"/>
                        </a:solidFill>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46668522"/>
                  </a:ext>
                </a:extLst>
              </a:tr>
            </a:tbl>
          </a:graphicData>
        </a:graphic>
      </p:graphicFrame>
      <p:sp>
        <p:nvSpPr>
          <p:cNvPr id="4" name="日期占位符 3">
            <a:extLst>
              <a:ext uri="{FF2B5EF4-FFF2-40B4-BE49-F238E27FC236}">
                <a16:creationId xmlns:a16="http://schemas.microsoft.com/office/drawing/2014/main" id="{5B3737C9-D047-46C7-518C-1B105FB07435}"/>
              </a:ext>
            </a:extLst>
          </p:cNvPr>
          <p:cNvSpPr>
            <a:spLocks noGrp="1"/>
          </p:cNvSpPr>
          <p:nvPr>
            <p:ph type="dt" sz="half" idx="10"/>
          </p:nvPr>
        </p:nvSpPr>
        <p:spPr/>
        <p:txBody>
          <a:bodyPr/>
          <a:lstStyle/>
          <a:p>
            <a:fld id="{42925A7E-8D23-4BFE-B22A-B028E79EE939}" type="datetime1">
              <a:rPr kumimoji="1" lang="zh-CN" altLang="en-US" smtClean="0"/>
              <a:t>2023/6/17</a:t>
            </a:fld>
            <a:endParaRPr kumimoji="1" lang="zh-CN" altLang="en-US"/>
          </a:p>
        </p:txBody>
      </p:sp>
      <p:sp>
        <p:nvSpPr>
          <p:cNvPr id="6" name="灯片编号占位符 5">
            <a:extLst>
              <a:ext uri="{FF2B5EF4-FFF2-40B4-BE49-F238E27FC236}">
                <a16:creationId xmlns:a16="http://schemas.microsoft.com/office/drawing/2014/main" id="{5977D4C4-F807-CFB6-3F54-F1E78488B368}"/>
              </a:ext>
            </a:extLst>
          </p:cNvPr>
          <p:cNvSpPr>
            <a:spLocks noGrp="1"/>
          </p:cNvSpPr>
          <p:nvPr>
            <p:ph type="sldNum" sz="quarter" idx="12"/>
          </p:nvPr>
        </p:nvSpPr>
        <p:spPr/>
        <p:txBody>
          <a:bodyPr/>
          <a:lstStyle/>
          <a:p>
            <a:fld id="{977BA8E6-E826-B147-AA17-E3D76A29629C}" type="slidenum">
              <a:rPr kumimoji="1" lang="zh-CN" altLang="en-US" smtClean="0"/>
              <a:t>3</a:t>
            </a:fld>
            <a:endParaRPr kumimoji="1" lang="zh-CN" altLang="en-US"/>
          </a:p>
        </p:txBody>
      </p:sp>
      <p:sp>
        <p:nvSpPr>
          <p:cNvPr id="7" name="文本框 6">
            <a:extLst>
              <a:ext uri="{FF2B5EF4-FFF2-40B4-BE49-F238E27FC236}">
                <a16:creationId xmlns:a16="http://schemas.microsoft.com/office/drawing/2014/main" id="{A2DECD39-A1D2-130F-0029-8A6B4FB22B95}"/>
              </a:ext>
            </a:extLst>
          </p:cNvPr>
          <p:cNvSpPr txBox="1"/>
          <p:nvPr/>
        </p:nvSpPr>
        <p:spPr>
          <a:xfrm>
            <a:off x="0" y="558803"/>
            <a:ext cx="12192000" cy="707886"/>
          </a:xfrm>
          <a:prstGeom prst="rect">
            <a:avLst/>
          </a:prstGeom>
          <a:noFill/>
        </p:spPr>
        <p:txBody>
          <a:bodyPr wrap="square" rtlCol="0">
            <a:spAutoFit/>
          </a:bodyPr>
          <a:lstStyle/>
          <a:p>
            <a:pPr algn="ctr"/>
            <a:r>
              <a:rPr lang="en-US" altLang="zh-CN" sz="4000" b="1" i="0" dirty="0">
                <a:solidFill>
                  <a:srgbClr val="101214"/>
                </a:solidFill>
                <a:effectLst/>
                <a:latin typeface="PingFang SC"/>
              </a:rPr>
              <a:t>Response</a:t>
            </a:r>
            <a:r>
              <a:rPr lang="en-US" altLang="zh-CN" sz="4000" b="1" i="0" u="none" strike="noStrike" dirty="0">
                <a:effectLst/>
                <a:latin typeface="Calibri" panose="020F0502020204030204" pitchFamily="34" charset="0"/>
                <a:ea typeface="Calibri" panose="020F0502020204030204" pitchFamily="34" charset="0"/>
                <a:cs typeface="Calibri" panose="020F0502020204030204" pitchFamily="34" charset="0"/>
              </a:rPr>
              <a:t>: Environment Monitoring</a:t>
            </a:r>
            <a:endParaRPr lang="zh-CN" altLang="en-US" sz="4000" b="1" dirty="0">
              <a:latin typeface="Calibri" panose="020F0502020204030204" pitchFamily="34" charset="0"/>
              <a:cs typeface="Calibri" panose="020F0502020204030204" pitchFamily="34" charset="0"/>
            </a:endParaRPr>
          </a:p>
        </p:txBody>
      </p:sp>
      <p:sp>
        <p:nvSpPr>
          <p:cNvPr id="16" name="文本框 15">
            <a:extLst>
              <a:ext uri="{FF2B5EF4-FFF2-40B4-BE49-F238E27FC236}">
                <a16:creationId xmlns:a16="http://schemas.microsoft.com/office/drawing/2014/main" id="{DAF8C79F-1C1F-4368-11AB-E1C04A17773D}"/>
              </a:ext>
            </a:extLst>
          </p:cNvPr>
          <p:cNvSpPr txBox="1"/>
          <p:nvPr/>
        </p:nvSpPr>
        <p:spPr>
          <a:xfrm>
            <a:off x="174521" y="5619878"/>
            <a:ext cx="11241975" cy="830997"/>
          </a:xfrm>
          <a:prstGeom prst="rect">
            <a:avLst/>
          </a:prstGeom>
          <a:noFill/>
        </p:spPr>
        <p:txBody>
          <a:bodyPr wrap="square">
            <a:spAutoFit/>
          </a:bodyPr>
          <a:lstStyle/>
          <a:p>
            <a:pPr marL="171450" indent="-171450">
              <a:buFont typeface="Arial" panose="020B0604020202020204" pitchFamily="34" charset="0"/>
              <a:buChar char="•"/>
            </a:pPr>
            <a:r>
              <a:rPr lang="en-US" altLang="zh-CN" sz="1200" b="0" i="0" dirty="0">
                <a:solidFill>
                  <a:srgbClr val="222222"/>
                </a:solidFill>
                <a:effectLst/>
                <a:latin typeface="Arial" panose="020B0604020202020204" pitchFamily="34" charset="0"/>
              </a:rPr>
              <a:t>Cheng Y, Li X, Li Z, et al. </a:t>
            </a:r>
            <a:r>
              <a:rPr lang="en-US" altLang="zh-CN" sz="1200" b="0" i="0" dirty="0" err="1">
                <a:solidFill>
                  <a:srgbClr val="222222"/>
                </a:solidFill>
                <a:effectLst/>
                <a:latin typeface="Arial" panose="020B0604020202020204" pitchFamily="34" charset="0"/>
              </a:rPr>
              <a:t>AirCloud</a:t>
            </a:r>
            <a:r>
              <a:rPr lang="en-US" altLang="zh-CN" sz="1200" b="0" i="0" dirty="0">
                <a:solidFill>
                  <a:srgbClr val="222222"/>
                </a:solidFill>
                <a:effectLst/>
                <a:latin typeface="Arial" panose="020B0604020202020204" pitchFamily="34" charset="0"/>
              </a:rPr>
              <a:t>: A cloud-based air-quality monitoring system for everyone[C]//Proceedings of the 12th ACM Conference on Embedded Network Sensor Systems. 2014: 251-265.</a:t>
            </a:r>
          </a:p>
          <a:p>
            <a:pPr marL="171450" indent="-171450">
              <a:buFont typeface="Arial" panose="020B0604020202020204" pitchFamily="34" charset="0"/>
              <a:buChar char="•"/>
            </a:pPr>
            <a:r>
              <a:rPr lang="en-US" altLang="zh-CN" sz="1200" b="0" i="0" dirty="0" err="1">
                <a:solidFill>
                  <a:srgbClr val="222222"/>
                </a:solidFill>
                <a:effectLst/>
                <a:latin typeface="Arial" panose="020B0604020202020204" pitchFamily="34" charset="0"/>
              </a:rPr>
              <a:t>Daepp</a:t>
            </a:r>
            <a:r>
              <a:rPr lang="en-US" altLang="zh-CN" sz="1200" b="0" i="0" dirty="0">
                <a:solidFill>
                  <a:srgbClr val="222222"/>
                </a:solidFill>
                <a:effectLst/>
                <a:latin typeface="Arial" panose="020B0604020202020204" pitchFamily="34" charset="0"/>
              </a:rPr>
              <a:t> M I G, Cabral A, Ranganathan V, et al. Eclipse: an end-to-end platform for low-cost, hyperlocal environmental sensing in cities[C]//2022 21st ACM/IEEE International Conference on Information Processing in Sensor Networks (IPSN). IEEE, 2022: 28-40.</a:t>
            </a:r>
          </a:p>
        </p:txBody>
      </p:sp>
      <p:sp>
        <p:nvSpPr>
          <p:cNvPr id="17" name="文本框 16">
            <a:extLst>
              <a:ext uri="{FF2B5EF4-FFF2-40B4-BE49-F238E27FC236}">
                <a16:creationId xmlns:a16="http://schemas.microsoft.com/office/drawing/2014/main" id="{80706EA5-F3C8-F753-F803-ABA80161B32A}"/>
              </a:ext>
            </a:extLst>
          </p:cNvPr>
          <p:cNvSpPr txBox="1"/>
          <p:nvPr/>
        </p:nvSpPr>
        <p:spPr>
          <a:xfrm>
            <a:off x="6189800" y="5091090"/>
            <a:ext cx="5076163" cy="369332"/>
          </a:xfrm>
          <a:prstGeom prst="rect">
            <a:avLst/>
          </a:prstGeom>
          <a:noFill/>
          <a:ln w="28575">
            <a:solidFill>
              <a:srgbClr val="C00000"/>
            </a:solidFill>
          </a:ln>
        </p:spPr>
        <p:txBody>
          <a:bodyPr wrap="square" rtlCol="0">
            <a:spAutoFit/>
          </a:bodyPr>
          <a:lstStyle/>
          <a:p>
            <a:pPr algn="ctr"/>
            <a:r>
              <a:rPr lang="en-US" altLang="zh-CN" b="1" dirty="0"/>
              <a:t>Design specific sensors to monitor the quality of air</a:t>
            </a:r>
            <a:endParaRPr lang="zh-CN" altLang="en-US" b="1" dirty="0"/>
          </a:p>
        </p:txBody>
      </p:sp>
      <p:pic>
        <p:nvPicPr>
          <p:cNvPr id="21" name="图片 20">
            <a:extLst>
              <a:ext uri="{FF2B5EF4-FFF2-40B4-BE49-F238E27FC236}">
                <a16:creationId xmlns:a16="http://schemas.microsoft.com/office/drawing/2014/main" id="{397400A4-813A-F081-231A-3F3892EFFD0C}"/>
              </a:ext>
            </a:extLst>
          </p:cNvPr>
          <p:cNvPicPr>
            <a:picLocks noChangeAspect="1"/>
          </p:cNvPicPr>
          <p:nvPr/>
        </p:nvPicPr>
        <p:blipFill>
          <a:blip r:embed="rId5"/>
          <a:stretch>
            <a:fillRect/>
          </a:stretch>
        </p:blipFill>
        <p:spPr>
          <a:xfrm>
            <a:off x="659618" y="3483226"/>
            <a:ext cx="5426622" cy="1995504"/>
          </a:xfrm>
          <a:prstGeom prst="rect">
            <a:avLst/>
          </a:prstGeom>
        </p:spPr>
      </p:pic>
      <p:pic>
        <p:nvPicPr>
          <p:cNvPr id="25" name="图片 24">
            <a:extLst>
              <a:ext uri="{FF2B5EF4-FFF2-40B4-BE49-F238E27FC236}">
                <a16:creationId xmlns:a16="http://schemas.microsoft.com/office/drawing/2014/main" id="{9F5C29FE-5A61-29A1-1287-D49A2C6C3E7E}"/>
              </a:ext>
            </a:extLst>
          </p:cNvPr>
          <p:cNvPicPr>
            <a:picLocks noChangeAspect="1"/>
          </p:cNvPicPr>
          <p:nvPr/>
        </p:nvPicPr>
        <p:blipFill>
          <a:blip r:embed="rId6"/>
          <a:stretch>
            <a:fillRect/>
          </a:stretch>
        </p:blipFill>
        <p:spPr>
          <a:xfrm>
            <a:off x="6989819" y="3515922"/>
            <a:ext cx="1546393" cy="1462992"/>
          </a:xfrm>
          <a:prstGeom prst="rect">
            <a:avLst/>
          </a:prstGeom>
        </p:spPr>
      </p:pic>
      <p:pic>
        <p:nvPicPr>
          <p:cNvPr id="29" name="图片 28">
            <a:extLst>
              <a:ext uri="{FF2B5EF4-FFF2-40B4-BE49-F238E27FC236}">
                <a16:creationId xmlns:a16="http://schemas.microsoft.com/office/drawing/2014/main" id="{440421DB-8F00-BE53-72DC-8563BE58241C}"/>
              </a:ext>
            </a:extLst>
          </p:cNvPr>
          <p:cNvPicPr>
            <a:picLocks noChangeAspect="1"/>
          </p:cNvPicPr>
          <p:nvPr/>
        </p:nvPicPr>
        <p:blipFill>
          <a:blip r:embed="rId7"/>
          <a:stretch>
            <a:fillRect/>
          </a:stretch>
        </p:blipFill>
        <p:spPr>
          <a:xfrm>
            <a:off x="9024154" y="3501535"/>
            <a:ext cx="1359658" cy="1466717"/>
          </a:xfrm>
          <a:prstGeom prst="rect">
            <a:avLst/>
          </a:prstGeom>
        </p:spPr>
      </p:pic>
    </p:spTree>
    <p:extLst>
      <p:ext uri="{BB962C8B-B14F-4D97-AF65-F5344CB8AC3E}">
        <p14:creationId xmlns:p14="http://schemas.microsoft.com/office/powerpoint/2010/main" val="436822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5">
            <a:extLst>
              <a:ext uri="{FF2B5EF4-FFF2-40B4-BE49-F238E27FC236}">
                <a16:creationId xmlns:a16="http://schemas.microsoft.com/office/drawing/2014/main" id="{AFFBE31F-42DC-A4CA-5472-51205C3B9BFD}"/>
              </a:ext>
            </a:extLst>
          </p:cNvPr>
          <p:cNvGraphicFramePr>
            <a:graphicFrameLocks noGrp="1"/>
          </p:cNvGraphicFramePr>
          <p:nvPr/>
        </p:nvGraphicFramePr>
        <p:xfrm>
          <a:off x="0" y="3"/>
          <a:ext cx="12192000" cy="365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238813408"/>
                    </a:ext>
                  </a:extLst>
                </a:gridCol>
                <a:gridCol w="2032000">
                  <a:extLst>
                    <a:ext uri="{9D8B030D-6E8A-4147-A177-3AD203B41FA5}">
                      <a16:colId xmlns:a16="http://schemas.microsoft.com/office/drawing/2014/main" val="4134155310"/>
                    </a:ext>
                  </a:extLst>
                </a:gridCol>
                <a:gridCol w="2032000">
                  <a:extLst>
                    <a:ext uri="{9D8B030D-6E8A-4147-A177-3AD203B41FA5}">
                      <a16:colId xmlns:a16="http://schemas.microsoft.com/office/drawing/2014/main" val="667694779"/>
                    </a:ext>
                  </a:extLst>
                </a:gridCol>
                <a:gridCol w="2032000">
                  <a:extLst>
                    <a:ext uri="{9D8B030D-6E8A-4147-A177-3AD203B41FA5}">
                      <a16:colId xmlns:a16="http://schemas.microsoft.com/office/drawing/2014/main" val="2355579797"/>
                    </a:ext>
                  </a:extLst>
                </a:gridCol>
                <a:gridCol w="2032000">
                  <a:extLst>
                    <a:ext uri="{9D8B030D-6E8A-4147-A177-3AD203B41FA5}">
                      <a16:colId xmlns:a16="http://schemas.microsoft.com/office/drawing/2014/main" val="3687507388"/>
                    </a:ext>
                  </a:extLst>
                </a:gridCol>
                <a:gridCol w="2032000">
                  <a:extLst>
                    <a:ext uri="{9D8B030D-6E8A-4147-A177-3AD203B41FA5}">
                      <a16:colId xmlns:a16="http://schemas.microsoft.com/office/drawing/2014/main" val="3248093066"/>
                    </a:ext>
                  </a:extLst>
                </a:gridCol>
              </a:tblGrid>
              <a:tr h="174396">
                <a:tc>
                  <a:txBody>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Background</a:t>
                      </a:r>
                      <a:endParaRPr lang="zh-CN" altLang="en-US" dirty="0">
                        <a:latin typeface="Calibri" panose="020F0502020204030204" pitchFamily="34" charset="0"/>
                        <a:cs typeface="Calibri" panose="020F0502020204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Existing Methods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Insight !</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Framework Design</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Experiments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189" rtl="0" eaLnBrk="1" latinLnBrk="0" hangingPunct="1"/>
                      <a:r>
                        <a:rPr lang="en-US" altLang="zh-CN"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Take away message</a:t>
                      </a:r>
                      <a:endParaRPr lang="zh-CN" altLang="en-US" sz="1800" b="1" kern="1200" dirty="0">
                        <a:solidFill>
                          <a:schemeClr val="tx1"/>
                        </a:solidFill>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46668522"/>
                  </a:ext>
                </a:extLst>
              </a:tr>
            </a:tbl>
          </a:graphicData>
        </a:graphic>
      </p:graphicFrame>
      <p:sp>
        <p:nvSpPr>
          <p:cNvPr id="4" name="日期占位符 3">
            <a:extLst>
              <a:ext uri="{FF2B5EF4-FFF2-40B4-BE49-F238E27FC236}">
                <a16:creationId xmlns:a16="http://schemas.microsoft.com/office/drawing/2014/main" id="{5B3737C9-D047-46C7-518C-1B105FB07435}"/>
              </a:ext>
            </a:extLst>
          </p:cNvPr>
          <p:cNvSpPr>
            <a:spLocks noGrp="1"/>
          </p:cNvSpPr>
          <p:nvPr>
            <p:ph type="dt" sz="half" idx="10"/>
          </p:nvPr>
        </p:nvSpPr>
        <p:spPr/>
        <p:txBody>
          <a:bodyPr/>
          <a:lstStyle/>
          <a:p>
            <a:fld id="{42925A7E-8D23-4BFE-B22A-B028E79EE939}" type="datetime1">
              <a:rPr kumimoji="1" lang="zh-CN" altLang="en-US" smtClean="0"/>
              <a:t>2023/6/17</a:t>
            </a:fld>
            <a:endParaRPr kumimoji="1" lang="zh-CN" altLang="en-US"/>
          </a:p>
        </p:txBody>
      </p:sp>
      <p:sp>
        <p:nvSpPr>
          <p:cNvPr id="6" name="灯片编号占位符 5">
            <a:extLst>
              <a:ext uri="{FF2B5EF4-FFF2-40B4-BE49-F238E27FC236}">
                <a16:creationId xmlns:a16="http://schemas.microsoft.com/office/drawing/2014/main" id="{5977D4C4-F807-CFB6-3F54-F1E78488B368}"/>
              </a:ext>
            </a:extLst>
          </p:cNvPr>
          <p:cNvSpPr>
            <a:spLocks noGrp="1"/>
          </p:cNvSpPr>
          <p:nvPr>
            <p:ph type="sldNum" sz="quarter" idx="12"/>
          </p:nvPr>
        </p:nvSpPr>
        <p:spPr/>
        <p:txBody>
          <a:bodyPr/>
          <a:lstStyle/>
          <a:p>
            <a:fld id="{977BA8E6-E826-B147-AA17-E3D76A29629C}" type="slidenum">
              <a:rPr kumimoji="1" lang="zh-CN" altLang="en-US" smtClean="0"/>
              <a:t>4</a:t>
            </a:fld>
            <a:endParaRPr kumimoji="1" lang="zh-CN" altLang="en-US"/>
          </a:p>
        </p:txBody>
      </p:sp>
      <p:sp>
        <p:nvSpPr>
          <p:cNvPr id="7" name="文本框 6">
            <a:extLst>
              <a:ext uri="{FF2B5EF4-FFF2-40B4-BE49-F238E27FC236}">
                <a16:creationId xmlns:a16="http://schemas.microsoft.com/office/drawing/2014/main" id="{A2DECD39-A1D2-130F-0029-8A6B4FB22B95}"/>
              </a:ext>
            </a:extLst>
          </p:cNvPr>
          <p:cNvSpPr txBox="1"/>
          <p:nvPr/>
        </p:nvSpPr>
        <p:spPr>
          <a:xfrm>
            <a:off x="-246580" y="558857"/>
            <a:ext cx="12438580" cy="707886"/>
          </a:xfrm>
          <a:prstGeom prst="rect">
            <a:avLst/>
          </a:prstGeom>
          <a:noFill/>
        </p:spPr>
        <p:txBody>
          <a:bodyPr wrap="square" rtlCol="0">
            <a:spAutoFit/>
          </a:bodyPr>
          <a:lstStyle/>
          <a:p>
            <a:pPr algn="ctr"/>
            <a:r>
              <a:rPr lang="en-US" altLang="zh-CN" sz="4000" b="1" i="0" dirty="0">
                <a:solidFill>
                  <a:srgbClr val="101214"/>
                </a:solidFill>
                <a:effectLst/>
                <a:latin typeface="PingFang SC"/>
              </a:rPr>
              <a:t>Key issue: the quality of the measurements</a:t>
            </a:r>
            <a:endParaRPr lang="zh-CN" altLang="en-US" sz="4000" b="1" dirty="0">
              <a:latin typeface="Calibri" panose="020F0502020204030204" pitchFamily="34" charset="0"/>
              <a:cs typeface="Calibri" panose="020F0502020204030204" pitchFamily="34" charset="0"/>
            </a:endParaRPr>
          </a:p>
        </p:txBody>
      </p:sp>
      <p:pic>
        <p:nvPicPr>
          <p:cNvPr id="16" name="图片 15">
            <a:extLst>
              <a:ext uri="{FF2B5EF4-FFF2-40B4-BE49-F238E27FC236}">
                <a16:creationId xmlns:a16="http://schemas.microsoft.com/office/drawing/2014/main" id="{657FD456-8EC2-60F3-F7B5-F03196A614B0}"/>
              </a:ext>
            </a:extLst>
          </p:cNvPr>
          <p:cNvPicPr>
            <a:picLocks noChangeAspect="1"/>
          </p:cNvPicPr>
          <p:nvPr/>
        </p:nvPicPr>
        <p:blipFill>
          <a:blip r:embed="rId3"/>
          <a:stretch>
            <a:fillRect/>
          </a:stretch>
        </p:blipFill>
        <p:spPr>
          <a:xfrm>
            <a:off x="528773" y="2238622"/>
            <a:ext cx="4993187" cy="2480139"/>
          </a:xfrm>
          <a:prstGeom prst="rect">
            <a:avLst/>
          </a:prstGeom>
        </p:spPr>
      </p:pic>
      <p:sp>
        <p:nvSpPr>
          <p:cNvPr id="18" name="文本框 17">
            <a:extLst>
              <a:ext uri="{FF2B5EF4-FFF2-40B4-BE49-F238E27FC236}">
                <a16:creationId xmlns:a16="http://schemas.microsoft.com/office/drawing/2014/main" id="{212A1700-4DEB-F0ED-7644-209F89D02C27}"/>
              </a:ext>
            </a:extLst>
          </p:cNvPr>
          <p:cNvSpPr txBox="1"/>
          <p:nvPr/>
        </p:nvSpPr>
        <p:spPr>
          <a:xfrm>
            <a:off x="528773" y="5175695"/>
            <a:ext cx="11134453" cy="523220"/>
          </a:xfrm>
          <a:prstGeom prst="rect">
            <a:avLst/>
          </a:prstGeom>
          <a:noFill/>
          <a:ln w="28575">
            <a:solidFill>
              <a:srgbClr val="C00000"/>
            </a:solidFill>
          </a:ln>
        </p:spPr>
        <p:txBody>
          <a:bodyPr wrap="square">
            <a:spAutoFit/>
          </a:bodyPr>
          <a:lstStyle/>
          <a:p>
            <a:r>
              <a:rPr lang="zh-CN" altLang="en-US" sz="2800" b="1" dirty="0">
                <a:latin typeface="Calibri" panose="020F0502020204030204" pitchFamily="34" charset="0"/>
                <a:cs typeface="Calibri" panose="020F0502020204030204" pitchFamily="34" charset="0"/>
              </a:rPr>
              <a:t>The </a:t>
            </a:r>
            <a:r>
              <a:rPr lang="en-US" altLang="zh-CN" sz="2800" b="1" dirty="0">
                <a:latin typeface="Calibri" panose="020F0502020204030204" pitchFamily="34" charset="0"/>
                <a:cs typeface="Calibri" panose="020F0502020204030204" pitchFamily="34" charset="0"/>
              </a:rPr>
              <a:t>monitoring</a:t>
            </a:r>
            <a:r>
              <a:rPr lang="zh-CN" altLang="en-US" sz="2800" b="1" dirty="0">
                <a:latin typeface="Calibri" panose="020F0502020204030204" pitchFamily="34" charset="0"/>
                <a:cs typeface="Calibri" panose="020F0502020204030204" pitchFamily="34" charset="0"/>
              </a:rPr>
              <a:t> systems heavily depends on the </a:t>
            </a:r>
            <a:r>
              <a:rPr lang="zh-CN" altLang="en-US" sz="2800" b="1" dirty="0">
                <a:solidFill>
                  <a:srgbClr val="C00000"/>
                </a:solidFill>
                <a:latin typeface="Calibri" panose="020F0502020204030204" pitchFamily="34" charset="0"/>
                <a:cs typeface="Calibri" panose="020F0502020204030204" pitchFamily="34" charset="0"/>
              </a:rPr>
              <a:t>quality of measure</a:t>
            </a:r>
            <a:r>
              <a:rPr lang="en-US" altLang="zh-CN" sz="2800" b="1" dirty="0" err="1">
                <a:solidFill>
                  <a:srgbClr val="C00000"/>
                </a:solidFill>
                <a:latin typeface="Calibri" panose="020F0502020204030204" pitchFamily="34" charset="0"/>
                <a:cs typeface="Calibri" panose="020F0502020204030204" pitchFamily="34" charset="0"/>
              </a:rPr>
              <a:t>ments</a:t>
            </a:r>
            <a:endParaRPr lang="zh-CN" altLang="en-US" sz="2800" b="1" dirty="0">
              <a:solidFill>
                <a:srgbClr val="C00000"/>
              </a:solidFill>
              <a:latin typeface="Calibri" panose="020F0502020204030204" pitchFamily="34" charset="0"/>
              <a:cs typeface="Calibri" panose="020F0502020204030204" pitchFamily="34" charset="0"/>
            </a:endParaRPr>
          </a:p>
        </p:txBody>
      </p:sp>
      <p:pic>
        <p:nvPicPr>
          <p:cNvPr id="22" name="图片 21">
            <a:extLst>
              <a:ext uri="{FF2B5EF4-FFF2-40B4-BE49-F238E27FC236}">
                <a16:creationId xmlns:a16="http://schemas.microsoft.com/office/drawing/2014/main" id="{1C552366-D15A-E60B-8EED-356E0C867E3B}"/>
              </a:ext>
            </a:extLst>
          </p:cNvPr>
          <p:cNvPicPr>
            <a:picLocks noChangeAspect="1"/>
          </p:cNvPicPr>
          <p:nvPr/>
        </p:nvPicPr>
        <p:blipFill>
          <a:blip r:embed="rId4"/>
          <a:stretch>
            <a:fillRect/>
          </a:stretch>
        </p:blipFill>
        <p:spPr>
          <a:xfrm>
            <a:off x="6156700" y="2238622"/>
            <a:ext cx="3388243" cy="2458725"/>
          </a:xfrm>
          <a:prstGeom prst="rect">
            <a:avLst/>
          </a:prstGeom>
        </p:spPr>
      </p:pic>
      <p:sp>
        <p:nvSpPr>
          <p:cNvPr id="23" name="箭头: 右 22">
            <a:extLst>
              <a:ext uri="{FF2B5EF4-FFF2-40B4-BE49-F238E27FC236}">
                <a16:creationId xmlns:a16="http://schemas.microsoft.com/office/drawing/2014/main" id="{9C49E959-69FC-4DC0-DB26-B1B871AE7436}"/>
              </a:ext>
            </a:extLst>
          </p:cNvPr>
          <p:cNvSpPr/>
          <p:nvPr/>
        </p:nvSpPr>
        <p:spPr>
          <a:xfrm>
            <a:off x="5692529" y="3316031"/>
            <a:ext cx="342773" cy="32532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410" name="Picture 2" descr="3D小人思考/问号表情图png格式_千鸟渡落日的博客-CSDN博客">
            <a:extLst>
              <a:ext uri="{FF2B5EF4-FFF2-40B4-BE49-F238E27FC236}">
                <a16:creationId xmlns:a16="http://schemas.microsoft.com/office/drawing/2014/main" id="{DD3205D5-8C39-F27D-AFAA-BEAF0F3974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63625" y="2594748"/>
            <a:ext cx="1113471" cy="1892288"/>
          </a:xfrm>
          <a:prstGeom prst="rect">
            <a:avLst/>
          </a:prstGeom>
          <a:noFill/>
          <a:extLst>
            <a:ext uri="{909E8E84-426E-40DD-AFC4-6F175D3DCCD1}">
              <a14:hiddenFill xmlns:a14="http://schemas.microsoft.com/office/drawing/2010/main">
                <a:solidFill>
                  <a:srgbClr val="FFFFFF"/>
                </a:solidFill>
              </a14:hiddenFill>
            </a:ext>
          </a:extLst>
        </p:spPr>
      </p:pic>
      <p:sp>
        <p:nvSpPr>
          <p:cNvPr id="24" name="箭头: 右 23">
            <a:extLst>
              <a:ext uri="{FF2B5EF4-FFF2-40B4-BE49-F238E27FC236}">
                <a16:creationId xmlns:a16="http://schemas.microsoft.com/office/drawing/2014/main" id="{1C69312A-76A5-C746-9961-18403612F153}"/>
              </a:ext>
            </a:extLst>
          </p:cNvPr>
          <p:cNvSpPr/>
          <p:nvPr/>
        </p:nvSpPr>
        <p:spPr>
          <a:xfrm>
            <a:off x="9761609" y="3316031"/>
            <a:ext cx="342773" cy="32532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06852401-870C-81CF-73DE-A6EFB7019F16}"/>
              </a:ext>
            </a:extLst>
          </p:cNvPr>
          <p:cNvSpPr txBox="1"/>
          <p:nvPr/>
        </p:nvSpPr>
        <p:spPr>
          <a:xfrm>
            <a:off x="1674314" y="1829721"/>
            <a:ext cx="3111935" cy="461665"/>
          </a:xfrm>
          <a:prstGeom prst="rect">
            <a:avLst/>
          </a:prstGeom>
          <a:noFill/>
        </p:spPr>
        <p:txBody>
          <a:bodyPr wrap="square" rtlCol="0">
            <a:spAutoFit/>
          </a:bodyPr>
          <a:lstStyle/>
          <a:p>
            <a:r>
              <a:rPr lang="en-US" altLang="zh-CN" sz="2400" dirty="0"/>
              <a:t>Sensor measurements</a:t>
            </a:r>
            <a:endParaRPr lang="zh-CN" altLang="en-US" sz="2400" dirty="0"/>
          </a:p>
        </p:txBody>
      </p:sp>
      <p:sp>
        <p:nvSpPr>
          <p:cNvPr id="26" name="文本框 25">
            <a:extLst>
              <a:ext uri="{FF2B5EF4-FFF2-40B4-BE49-F238E27FC236}">
                <a16:creationId xmlns:a16="http://schemas.microsoft.com/office/drawing/2014/main" id="{74719A2D-0E1E-7005-09AD-9BEDADAC37A4}"/>
              </a:ext>
            </a:extLst>
          </p:cNvPr>
          <p:cNvSpPr txBox="1"/>
          <p:nvPr/>
        </p:nvSpPr>
        <p:spPr>
          <a:xfrm>
            <a:off x="6538631" y="1803374"/>
            <a:ext cx="2624380" cy="461665"/>
          </a:xfrm>
          <a:prstGeom prst="rect">
            <a:avLst/>
          </a:prstGeom>
          <a:noFill/>
        </p:spPr>
        <p:txBody>
          <a:bodyPr wrap="square" rtlCol="0">
            <a:spAutoFit/>
          </a:bodyPr>
          <a:lstStyle/>
          <a:p>
            <a:pPr algn="ctr"/>
            <a:r>
              <a:rPr lang="en-US" altLang="zh-CN" sz="2400" dirty="0"/>
              <a:t>Monitoring system</a:t>
            </a:r>
            <a:endParaRPr lang="zh-CN" altLang="en-US" sz="2400" dirty="0"/>
          </a:p>
        </p:txBody>
      </p:sp>
    </p:spTree>
    <p:extLst>
      <p:ext uri="{BB962C8B-B14F-4D97-AF65-F5344CB8AC3E}">
        <p14:creationId xmlns:p14="http://schemas.microsoft.com/office/powerpoint/2010/main" val="4066182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5">
            <a:extLst>
              <a:ext uri="{FF2B5EF4-FFF2-40B4-BE49-F238E27FC236}">
                <a16:creationId xmlns:a16="http://schemas.microsoft.com/office/drawing/2014/main" id="{AFFBE31F-42DC-A4CA-5472-51205C3B9BFD}"/>
              </a:ext>
            </a:extLst>
          </p:cNvPr>
          <p:cNvGraphicFramePr>
            <a:graphicFrameLocks noGrp="1"/>
          </p:cNvGraphicFramePr>
          <p:nvPr>
            <p:extLst>
              <p:ext uri="{D42A27DB-BD31-4B8C-83A1-F6EECF244321}">
                <p14:modId xmlns:p14="http://schemas.microsoft.com/office/powerpoint/2010/main" val="4140211395"/>
              </p:ext>
            </p:extLst>
          </p:nvPr>
        </p:nvGraphicFramePr>
        <p:xfrm>
          <a:off x="0" y="3"/>
          <a:ext cx="12192000" cy="365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238813408"/>
                    </a:ext>
                  </a:extLst>
                </a:gridCol>
                <a:gridCol w="2032000">
                  <a:extLst>
                    <a:ext uri="{9D8B030D-6E8A-4147-A177-3AD203B41FA5}">
                      <a16:colId xmlns:a16="http://schemas.microsoft.com/office/drawing/2014/main" val="4134155310"/>
                    </a:ext>
                  </a:extLst>
                </a:gridCol>
                <a:gridCol w="2032000">
                  <a:extLst>
                    <a:ext uri="{9D8B030D-6E8A-4147-A177-3AD203B41FA5}">
                      <a16:colId xmlns:a16="http://schemas.microsoft.com/office/drawing/2014/main" val="667694779"/>
                    </a:ext>
                  </a:extLst>
                </a:gridCol>
                <a:gridCol w="2032000">
                  <a:extLst>
                    <a:ext uri="{9D8B030D-6E8A-4147-A177-3AD203B41FA5}">
                      <a16:colId xmlns:a16="http://schemas.microsoft.com/office/drawing/2014/main" val="2355579797"/>
                    </a:ext>
                  </a:extLst>
                </a:gridCol>
                <a:gridCol w="2032000">
                  <a:extLst>
                    <a:ext uri="{9D8B030D-6E8A-4147-A177-3AD203B41FA5}">
                      <a16:colId xmlns:a16="http://schemas.microsoft.com/office/drawing/2014/main" val="3687507388"/>
                    </a:ext>
                  </a:extLst>
                </a:gridCol>
                <a:gridCol w="2032000">
                  <a:extLst>
                    <a:ext uri="{9D8B030D-6E8A-4147-A177-3AD203B41FA5}">
                      <a16:colId xmlns:a16="http://schemas.microsoft.com/office/drawing/2014/main" val="3248093066"/>
                    </a:ext>
                  </a:extLst>
                </a:gridCol>
              </a:tblGrid>
              <a:tr h="174396">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Background</a:t>
                      </a:r>
                      <a:endParaRPr lang="zh-CN" altLang="en-US" dirty="0">
                        <a:solidFill>
                          <a:schemeClr val="tx1"/>
                        </a:solidFill>
                        <a:latin typeface="Calibri" panose="020F0502020204030204" pitchFamily="34" charset="0"/>
                        <a:cs typeface="Calibri" panose="020F0502020204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Existing Methods</a:t>
                      </a:r>
                      <a:endParaRPr lang="zh-CN" altLang="en-US"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Insight !</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Framework Design</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Experiments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189" rtl="0" eaLnBrk="1" latinLnBrk="0" hangingPunct="1"/>
                      <a:r>
                        <a:rPr lang="en-US" altLang="zh-CN"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Take away message</a:t>
                      </a:r>
                      <a:endParaRPr lang="zh-CN" altLang="en-US" sz="1800" b="1" kern="1200" dirty="0">
                        <a:solidFill>
                          <a:schemeClr val="tx1"/>
                        </a:solidFill>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46668522"/>
                  </a:ext>
                </a:extLst>
              </a:tr>
            </a:tbl>
          </a:graphicData>
        </a:graphic>
      </p:graphicFrame>
      <p:sp>
        <p:nvSpPr>
          <p:cNvPr id="4" name="日期占位符 3">
            <a:extLst>
              <a:ext uri="{FF2B5EF4-FFF2-40B4-BE49-F238E27FC236}">
                <a16:creationId xmlns:a16="http://schemas.microsoft.com/office/drawing/2014/main" id="{5B3737C9-D047-46C7-518C-1B105FB07435}"/>
              </a:ext>
            </a:extLst>
          </p:cNvPr>
          <p:cNvSpPr>
            <a:spLocks noGrp="1"/>
          </p:cNvSpPr>
          <p:nvPr>
            <p:ph type="dt" sz="half" idx="10"/>
          </p:nvPr>
        </p:nvSpPr>
        <p:spPr/>
        <p:txBody>
          <a:bodyPr/>
          <a:lstStyle/>
          <a:p>
            <a:fld id="{42925A7E-8D23-4BFE-B22A-B028E79EE939}" type="datetime1">
              <a:rPr kumimoji="1" lang="zh-CN" altLang="en-US" smtClean="0"/>
              <a:t>2023/6/17</a:t>
            </a:fld>
            <a:endParaRPr kumimoji="1" lang="zh-CN" altLang="en-US"/>
          </a:p>
        </p:txBody>
      </p:sp>
      <p:sp>
        <p:nvSpPr>
          <p:cNvPr id="6" name="灯片编号占位符 5">
            <a:extLst>
              <a:ext uri="{FF2B5EF4-FFF2-40B4-BE49-F238E27FC236}">
                <a16:creationId xmlns:a16="http://schemas.microsoft.com/office/drawing/2014/main" id="{5977D4C4-F807-CFB6-3F54-F1E78488B368}"/>
              </a:ext>
            </a:extLst>
          </p:cNvPr>
          <p:cNvSpPr>
            <a:spLocks noGrp="1"/>
          </p:cNvSpPr>
          <p:nvPr>
            <p:ph type="sldNum" sz="quarter" idx="12"/>
          </p:nvPr>
        </p:nvSpPr>
        <p:spPr/>
        <p:txBody>
          <a:bodyPr/>
          <a:lstStyle/>
          <a:p>
            <a:fld id="{977BA8E6-E826-B147-AA17-E3D76A29629C}" type="slidenum">
              <a:rPr kumimoji="1" lang="zh-CN" altLang="en-US" smtClean="0"/>
              <a:t>5</a:t>
            </a:fld>
            <a:endParaRPr kumimoji="1" lang="zh-CN" altLang="en-US"/>
          </a:p>
        </p:txBody>
      </p:sp>
      <p:sp>
        <p:nvSpPr>
          <p:cNvPr id="7" name="文本框 6">
            <a:extLst>
              <a:ext uri="{FF2B5EF4-FFF2-40B4-BE49-F238E27FC236}">
                <a16:creationId xmlns:a16="http://schemas.microsoft.com/office/drawing/2014/main" id="{A2DECD39-A1D2-130F-0029-8A6B4FB22B95}"/>
              </a:ext>
            </a:extLst>
          </p:cNvPr>
          <p:cNvSpPr txBox="1"/>
          <p:nvPr/>
        </p:nvSpPr>
        <p:spPr>
          <a:xfrm>
            <a:off x="0" y="558803"/>
            <a:ext cx="12192000" cy="707886"/>
          </a:xfrm>
          <a:prstGeom prst="rect">
            <a:avLst/>
          </a:prstGeom>
          <a:noFill/>
        </p:spPr>
        <p:txBody>
          <a:bodyPr wrap="square" rtlCol="0">
            <a:spAutoFit/>
          </a:bodyPr>
          <a:lstStyle/>
          <a:p>
            <a:pPr algn="ctr"/>
            <a:r>
              <a:rPr lang="en-US" altLang="zh-CN" sz="4000" b="1" i="0" dirty="0">
                <a:solidFill>
                  <a:srgbClr val="101214"/>
                </a:solidFill>
                <a:effectLst/>
                <a:latin typeface="PingFang SC"/>
              </a:rPr>
              <a:t>One-to-one calibration</a:t>
            </a:r>
            <a:endParaRPr lang="zh-CN" altLang="en-US" sz="4000" b="1" dirty="0">
              <a:latin typeface="Calibri" panose="020F0502020204030204" pitchFamily="34" charset="0"/>
              <a:cs typeface="Calibri" panose="020F0502020204030204" pitchFamily="34" charset="0"/>
            </a:endParaRPr>
          </a:p>
        </p:txBody>
      </p:sp>
      <p:pic>
        <p:nvPicPr>
          <p:cNvPr id="9" name="图片 8">
            <a:extLst>
              <a:ext uri="{FF2B5EF4-FFF2-40B4-BE49-F238E27FC236}">
                <a16:creationId xmlns:a16="http://schemas.microsoft.com/office/drawing/2014/main" id="{C37D42AD-F2F2-00C1-F567-80627A8E4216}"/>
              </a:ext>
            </a:extLst>
          </p:cNvPr>
          <p:cNvPicPr>
            <a:picLocks noChangeAspect="1"/>
          </p:cNvPicPr>
          <p:nvPr/>
        </p:nvPicPr>
        <p:blipFill>
          <a:blip r:embed="rId3"/>
          <a:stretch>
            <a:fillRect/>
          </a:stretch>
        </p:blipFill>
        <p:spPr>
          <a:xfrm>
            <a:off x="552863" y="2129264"/>
            <a:ext cx="5202777" cy="2599472"/>
          </a:xfrm>
          <a:prstGeom prst="rect">
            <a:avLst/>
          </a:prstGeom>
        </p:spPr>
      </p:pic>
      <p:sp>
        <p:nvSpPr>
          <p:cNvPr id="10" name="矩形: 圆角 9">
            <a:extLst>
              <a:ext uri="{FF2B5EF4-FFF2-40B4-BE49-F238E27FC236}">
                <a16:creationId xmlns:a16="http://schemas.microsoft.com/office/drawing/2014/main" id="{F41B15FD-EA1E-0733-2D15-147BA895B580}"/>
              </a:ext>
            </a:extLst>
          </p:cNvPr>
          <p:cNvSpPr/>
          <p:nvPr/>
        </p:nvSpPr>
        <p:spPr>
          <a:xfrm>
            <a:off x="1149927" y="3291840"/>
            <a:ext cx="353753" cy="108204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910B5D35-0B91-BCA5-B70B-600FD747E2E1}"/>
              </a:ext>
            </a:extLst>
          </p:cNvPr>
          <p:cNvCxnSpPr>
            <a:cxnSpLocks/>
            <a:stCxn id="10" idx="3"/>
          </p:cNvCxnSpPr>
          <p:nvPr/>
        </p:nvCxnSpPr>
        <p:spPr>
          <a:xfrm>
            <a:off x="1503680" y="3832860"/>
            <a:ext cx="4939037"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97" name="组合 96">
            <a:extLst>
              <a:ext uri="{FF2B5EF4-FFF2-40B4-BE49-F238E27FC236}">
                <a16:creationId xmlns:a16="http://schemas.microsoft.com/office/drawing/2014/main" id="{E04E5C14-0276-BC80-1FD4-45CC8E5E0D15}"/>
              </a:ext>
            </a:extLst>
          </p:cNvPr>
          <p:cNvGrpSpPr/>
          <p:nvPr/>
        </p:nvGrpSpPr>
        <p:grpSpPr>
          <a:xfrm>
            <a:off x="6415428" y="2789785"/>
            <a:ext cx="5671118" cy="1755964"/>
            <a:chOff x="6415428" y="2789785"/>
            <a:chExt cx="5671118" cy="1755964"/>
          </a:xfrm>
        </p:grpSpPr>
        <p:sp>
          <p:nvSpPr>
            <p:cNvPr id="19" name="矩形 18">
              <a:extLst>
                <a:ext uri="{FF2B5EF4-FFF2-40B4-BE49-F238E27FC236}">
                  <a16:creationId xmlns:a16="http://schemas.microsoft.com/office/drawing/2014/main" id="{42635241-E3E6-240E-9E5C-16CBB41DE2C4}"/>
                </a:ext>
              </a:extLst>
            </p:cNvPr>
            <p:cNvSpPr/>
            <p:nvPr/>
          </p:nvSpPr>
          <p:spPr>
            <a:xfrm>
              <a:off x="8444796" y="3528563"/>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 name="矩形 21">
              <a:extLst>
                <a:ext uri="{FF2B5EF4-FFF2-40B4-BE49-F238E27FC236}">
                  <a16:creationId xmlns:a16="http://schemas.microsoft.com/office/drawing/2014/main" id="{65D1F619-19CB-FD59-1EE2-8B0E291A6C8F}"/>
                </a:ext>
              </a:extLst>
            </p:cNvPr>
            <p:cNvSpPr/>
            <p:nvPr/>
          </p:nvSpPr>
          <p:spPr>
            <a:xfrm>
              <a:off x="8010119"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 name="矩形 22">
              <a:extLst>
                <a:ext uri="{FF2B5EF4-FFF2-40B4-BE49-F238E27FC236}">
                  <a16:creationId xmlns:a16="http://schemas.microsoft.com/office/drawing/2014/main" id="{93A94D46-0F30-5B2E-09C5-49212367F50F}"/>
                </a:ext>
              </a:extLst>
            </p:cNvPr>
            <p:cNvSpPr/>
            <p:nvPr/>
          </p:nvSpPr>
          <p:spPr>
            <a:xfrm>
              <a:off x="8226119"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4" name="矩形 23">
              <a:extLst>
                <a:ext uri="{FF2B5EF4-FFF2-40B4-BE49-F238E27FC236}">
                  <a16:creationId xmlns:a16="http://schemas.microsoft.com/office/drawing/2014/main" id="{A6832FF5-3F6C-9E6F-3B6B-C2D5BD82D8DD}"/>
                </a:ext>
              </a:extLst>
            </p:cNvPr>
            <p:cNvSpPr/>
            <p:nvPr/>
          </p:nvSpPr>
          <p:spPr>
            <a:xfrm>
              <a:off x="8442119"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5" name="矩形 24">
              <a:extLst>
                <a:ext uri="{FF2B5EF4-FFF2-40B4-BE49-F238E27FC236}">
                  <a16:creationId xmlns:a16="http://schemas.microsoft.com/office/drawing/2014/main" id="{93B4C811-C07E-981B-412A-D9EC65F13E64}"/>
                </a:ext>
              </a:extLst>
            </p:cNvPr>
            <p:cNvSpPr/>
            <p:nvPr/>
          </p:nvSpPr>
          <p:spPr>
            <a:xfrm>
              <a:off x="8658119"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6" name="矩形 25">
              <a:extLst>
                <a:ext uri="{FF2B5EF4-FFF2-40B4-BE49-F238E27FC236}">
                  <a16:creationId xmlns:a16="http://schemas.microsoft.com/office/drawing/2014/main" id="{CE6B413E-04DA-B6B5-0B9C-AB87E179DA59}"/>
                </a:ext>
              </a:extLst>
            </p:cNvPr>
            <p:cNvSpPr/>
            <p:nvPr/>
          </p:nvSpPr>
          <p:spPr>
            <a:xfrm>
              <a:off x="8874119"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 name="矩形 26">
              <a:extLst>
                <a:ext uri="{FF2B5EF4-FFF2-40B4-BE49-F238E27FC236}">
                  <a16:creationId xmlns:a16="http://schemas.microsoft.com/office/drawing/2014/main" id="{D7217E1A-B06E-25B8-BC47-8CF41A749B7F}"/>
                </a:ext>
              </a:extLst>
            </p:cNvPr>
            <p:cNvSpPr/>
            <p:nvPr/>
          </p:nvSpPr>
          <p:spPr>
            <a:xfrm>
              <a:off x="9090119"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8" name="矩形 27">
              <a:extLst>
                <a:ext uri="{FF2B5EF4-FFF2-40B4-BE49-F238E27FC236}">
                  <a16:creationId xmlns:a16="http://schemas.microsoft.com/office/drawing/2014/main" id="{F08A24AA-964F-7AD7-8AD8-CFE5F02CBC93}"/>
                </a:ext>
              </a:extLst>
            </p:cNvPr>
            <p:cNvSpPr/>
            <p:nvPr/>
          </p:nvSpPr>
          <p:spPr>
            <a:xfrm>
              <a:off x="9291641"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9" name="矩形 28">
              <a:extLst>
                <a:ext uri="{FF2B5EF4-FFF2-40B4-BE49-F238E27FC236}">
                  <a16:creationId xmlns:a16="http://schemas.microsoft.com/office/drawing/2014/main" id="{A83569BD-EC68-B552-EF54-54AD06B039EE}"/>
                </a:ext>
              </a:extLst>
            </p:cNvPr>
            <p:cNvSpPr/>
            <p:nvPr/>
          </p:nvSpPr>
          <p:spPr>
            <a:xfrm>
              <a:off x="9507641"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0" name="矩形 29">
              <a:extLst>
                <a:ext uri="{FF2B5EF4-FFF2-40B4-BE49-F238E27FC236}">
                  <a16:creationId xmlns:a16="http://schemas.microsoft.com/office/drawing/2014/main" id="{B0C8EDD7-BE59-8AC8-67A7-4E14FD65A3B1}"/>
                </a:ext>
              </a:extLst>
            </p:cNvPr>
            <p:cNvSpPr/>
            <p:nvPr/>
          </p:nvSpPr>
          <p:spPr>
            <a:xfrm>
              <a:off x="9723641"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1" name="矩形 30">
              <a:extLst>
                <a:ext uri="{FF2B5EF4-FFF2-40B4-BE49-F238E27FC236}">
                  <a16:creationId xmlns:a16="http://schemas.microsoft.com/office/drawing/2014/main" id="{36D4D8DC-9129-A2EB-E274-C616925675B3}"/>
                </a:ext>
              </a:extLst>
            </p:cNvPr>
            <p:cNvSpPr/>
            <p:nvPr/>
          </p:nvSpPr>
          <p:spPr>
            <a:xfrm>
              <a:off x="9939641"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2" name="矩形 31">
              <a:extLst>
                <a:ext uri="{FF2B5EF4-FFF2-40B4-BE49-F238E27FC236}">
                  <a16:creationId xmlns:a16="http://schemas.microsoft.com/office/drawing/2014/main" id="{4D65F32B-7B0C-F652-4792-BE49615F9B5D}"/>
                </a:ext>
              </a:extLst>
            </p:cNvPr>
            <p:cNvSpPr/>
            <p:nvPr/>
          </p:nvSpPr>
          <p:spPr>
            <a:xfrm>
              <a:off x="10155641"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3" name="矩形 32">
              <a:extLst>
                <a:ext uri="{FF2B5EF4-FFF2-40B4-BE49-F238E27FC236}">
                  <a16:creationId xmlns:a16="http://schemas.microsoft.com/office/drawing/2014/main" id="{F308EA54-B674-3029-F6BD-5C4710D353BB}"/>
                </a:ext>
              </a:extLst>
            </p:cNvPr>
            <p:cNvSpPr/>
            <p:nvPr/>
          </p:nvSpPr>
          <p:spPr>
            <a:xfrm>
              <a:off x="10371641"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4" name="矩形 33">
              <a:extLst>
                <a:ext uri="{FF2B5EF4-FFF2-40B4-BE49-F238E27FC236}">
                  <a16:creationId xmlns:a16="http://schemas.microsoft.com/office/drawing/2014/main" id="{CCDACE73-6AB9-4B86-FC5D-EA9B13E08AF4}"/>
                </a:ext>
              </a:extLst>
            </p:cNvPr>
            <p:cNvSpPr/>
            <p:nvPr/>
          </p:nvSpPr>
          <p:spPr>
            <a:xfrm>
              <a:off x="10587641"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5" name="矩形 34">
              <a:extLst>
                <a:ext uri="{FF2B5EF4-FFF2-40B4-BE49-F238E27FC236}">
                  <a16:creationId xmlns:a16="http://schemas.microsoft.com/office/drawing/2014/main" id="{9D6223B8-AFAB-2010-0702-12DC58D53CE9}"/>
                </a:ext>
              </a:extLst>
            </p:cNvPr>
            <p:cNvSpPr/>
            <p:nvPr/>
          </p:nvSpPr>
          <p:spPr>
            <a:xfrm>
              <a:off x="10803641"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6" name="矩形 35">
              <a:extLst>
                <a:ext uri="{FF2B5EF4-FFF2-40B4-BE49-F238E27FC236}">
                  <a16:creationId xmlns:a16="http://schemas.microsoft.com/office/drawing/2014/main" id="{7EEB5C1D-2209-397A-9565-DAC32E5EE4C8}"/>
                </a:ext>
              </a:extLst>
            </p:cNvPr>
            <p:cNvSpPr/>
            <p:nvPr/>
          </p:nvSpPr>
          <p:spPr>
            <a:xfrm>
              <a:off x="11019641"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7" name="矩形 36">
              <a:extLst>
                <a:ext uri="{FF2B5EF4-FFF2-40B4-BE49-F238E27FC236}">
                  <a16:creationId xmlns:a16="http://schemas.microsoft.com/office/drawing/2014/main" id="{0933E58D-7252-C8A2-1206-9EF15B2FBD11}"/>
                </a:ext>
              </a:extLst>
            </p:cNvPr>
            <p:cNvSpPr/>
            <p:nvPr/>
          </p:nvSpPr>
          <p:spPr>
            <a:xfrm>
              <a:off x="11233867"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8" name="矩形 37">
              <a:extLst>
                <a:ext uri="{FF2B5EF4-FFF2-40B4-BE49-F238E27FC236}">
                  <a16:creationId xmlns:a16="http://schemas.microsoft.com/office/drawing/2014/main" id="{391407C9-BFE9-5D69-FD5B-8EAA94D48962}"/>
                </a:ext>
              </a:extLst>
            </p:cNvPr>
            <p:cNvSpPr/>
            <p:nvPr/>
          </p:nvSpPr>
          <p:spPr>
            <a:xfrm>
              <a:off x="11449867"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9" name="文本框 38">
              <a:extLst>
                <a:ext uri="{FF2B5EF4-FFF2-40B4-BE49-F238E27FC236}">
                  <a16:creationId xmlns:a16="http://schemas.microsoft.com/office/drawing/2014/main" id="{E8F00EB9-424B-7003-37D6-360EFFE87E54}"/>
                </a:ext>
              </a:extLst>
            </p:cNvPr>
            <p:cNvSpPr txBox="1"/>
            <p:nvPr/>
          </p:nvSpPr>
          <p:spPr>
            <a:xfrm>
              <a:off x="6442717" y="3881167"/>
              <a:ext cx="1411452" cy="36933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Raw data</a:t>
              </a:r>
              <a:endParaRPr lang="zh-CN" altLang="en-US" dirty="0">
                <a:latin typeface="Calibri" panose="020F0502020204030204" pitchFamily="34" charset="0"/>
                <a:cs typeface="Calibri" panose="020F0502020204030204" pitchFamily="34" charset="0"/>
              </a:endParaRPr>
            </a:p>
          </p:txBody>
        </p:sp>
        <p:sp>
          <p:nvSpPr>
            <p:cNvPr id="40" name="文本框 39">
              <a:extLst>
                <a:ext uri="{FF2B5EF4-FFF2-40B4-BE49-F238E27FC236}">
                  <a16:creationId xmlns:a16="http://schemas.microsoft.com/office/drawing/2014/main" id="{CCCC52D1-F194-FCBB-41B1-1FAEDC4CE1ED}"/>
                </a:ext>
              </a:extLst>
            </p:cNvPr>
            <p:cNvSpPr txBox="1"/>
            <p:nvPr/>
          </p:nvSpPr>
          <p:spPr>
            <a:xfrm>
              <a:off x="6415428" y="3212279"/>
              <a:ext cx="1850162" cy="36933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Calibrated result </a:t>
              </a:r>
              <a:endParaRPr lang="zh-CN" altLang="en-US" dirty="0">
                <a:latin typeface="Calibri" panose="020F0502020204030204" pitchFamily="34" charset="0"/>
                <a:cs typeface="Calibri" panose="020F0502020204030204" pitchFamily="34" charset="0"/>
              </a:endParaRPr>
            </a:p>
          </p:txBody>
        </p:sp>
        <p:cxnSp>
          <p:nvCxnSpPr>
            <p:cNvPr id="41" name="直接箭头连接符 40">
              <a:extLst>
                <a:ext uri="{FF2B5EF4-FFF2-40B4-BE49-F238E27FC236}">
                  <a16:creationId xmlns:a16="http://schemas.microsoft.com/office/drawing/2014/main" id="{7EF91D5D-D063-170D-D3FE-996BBA3CE469}"/>
                </a:ext>
              </a:extLst>
            </p:cNvPr>
            <p:cNvCxnSpPr>
              <a:cxnSpLocks/>
              <a:stCxn id="24" idx="0"/>
              <a:endCxn id="19" idx="2"/>
            </p:cNvCxnSpPr>
            <p:nvPr/>
          </p:nvCxnSpPr>
          <p:spPr>
            <a:xfrm flipV="1">
              <a:off x="8550119" y="3744563"/>
              <a:ext cx="2677" cy="2803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E910E7BE-19BA-B858-93BB-89ED44587DC7}"/>
                </a:ext>
              </a:extLst>
            </p:cNvPr>
            <p:cNvCxnSpPr>
              <a:cxnSpLocks/>
            </p:cNvCxnSpPr>
            <p:nvPr/>
          </p:nvCxnSpPr>
          <p:spPr>
            <a:xfrm>
              <a:off x="7871763" y="4407250"/>
              <a:ext cx="3992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C471DD3B-353B-4F70-FE3B-5BE086D42D3E}"/>
                    </a:ext>
                  </a:extLst>
                </p:cNvPr>
                <p:cNvSpPr txBox="1"/>
                <p:nvPr/>
              </p:nvSpPr>
              <p:spPr>
                <a:xfrm>
                  <a:off x="11927015" y="4268750"/>
                  <a:ext cx="1595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oMath>
                    </m:oMathPara>
                  </a14:m>
                  <a:endParaRPr lang="zh-CN" altLang="en-US" dirty="0"/>
                </a:p>
              </p:txBody>
            </p:sp>
          </mc:Choice>
          <mc:Fallback xmlns="">
            <p:sp>
              <p:nvSpPr>
                <p:cNvPr id="48" name="文本框 47">
                  <a:extLst>
                    <a:ext uri="{FF2B5EF4-FFF2-40B4-BE49-F238E27FC236}">
                      <a16:creationId xmlns:a16="http://schemas.microsoft.com/office/drawing/2014/main" id="{C471DD3B-353B-4F70-FE3B-5BE086D42D3E}"/>
                    </a:ext>
                  </a:extLst>
                </p:cNvPr>
                <p:cNvSpPr txBox="1">
                  <a:spLocks noRot="1" noChangeAspect="1" noMove="1" noResize="1" noEditPoints="1" noAdjustHandles="1" noChangeArrowheads="1" noChangeShapeType="1" noTextEdit="1"/>
                </p:cNvSpPr>
                <p:nvPr/>
              </p:nvSpPr>
              <p:spPr>
                <a:xfrm>
                  <a:off x="11927015" y="4268750"/>
                  <a:ext cx="159531" cy="276999"/>
                </a:xfrm>
                <a:prstGeom prst="rect">
                  <a:avLst/>
                </a:prstGeom>
                <a:blipFill>
                  <a:blip r:embed="rId4"/>
                  <a:stretch>
                    <a:fillRect l="-30769" r="-23077" b="-4348"/>
                  </a:stretch>
                </a:blipFill>
              </p:spPr>
              <p:txBody>
                <a:bodyPr/>
                <a:lstStyle/>
                <a:p>
                  <a:r>
                    <a:rPr lang="zh-CN" altLang="en-US">
                      <a:noFill/>
                    </a:rPr>
                    <a:t> </a:t>
                  </a:r>
                </a:p>
              </p:txBody>
            </p:sp>
          </mc:Fallback>
        </mc:AlternateContent>
        <p:sp>
          <p:nvSpPr>
            <p:cNvPr id="51" name="矩形 50">
              <a:extLst>
                <a:ext uri="{FF2B5EF4-FFF2-40B4-BE49-F238E27FC236}">
                  <a16:creationId xmlns:a16="http://schemas.microsoft.com/office/drawing/2014/main" id="{9E2DDB76-9ED7-C7D4-D3A2-021929B910EF}"/>
                </a:ext>
              </a:extLst>
            </p:cNvPr>
            <p:cNvSpPr/>
            <p:nvPr/>
          </p:nvSpPr>
          <p:spPr>
            <a:xfrm>
              <a:off x="8667280" y="3161786"/>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55" name="直接箭头连接符 54">
              <a:extLst>
                <a:ext uri="{FF2B5EF4-FFF2-40B4-BE49-F238E27FC236}">
                  <a16:creationId xmlns:a16="http://schemas.microsoft.com/office/drawing/2014/main" id="{5DA9497B-1C6F-7C4B-4FBE-9F4BFA399973}"/>
                </a:ext>
              </a:extLst>
            </p:cNvPr>
            <p:cNvCxnSpPr>
              <a:cxnSpLocks/>
              <a:stCxn id="25" idx="0"/>
              <a:endCxn id="51" idx="2"/>
            </p:cNvCxnSpPr>
            <p:nvPr/>
          </p:nvCxnSpPr>
          <p:spPr>
            <a:xfrm flipV="1">
              <a:off x="8766119" y="3377786"/>
              <a:ext cx="9161" cy="64714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6" name="组合 55">
              <a:extLst>
                <a:ext uri="{FF2B5EF4-FFF2-40B4-BE49-F238E27FC236}">
                  <a16:creationId xmlns:a16="http://schemas.microsoft.com/office/drawing/2014/main" id="{069F501A-910B-CEE3-5084-37DA2D1347FB}"/>
                </a:ext>
              </a:extLst>
            </p:cNvPr>
            <p:cNvGrpSpPr/>
            <p:nvPr/>
          </p:nvGrpSpPr>
          <p:grpSpPr>
            <a:xfrm>
              <a:off x="9669648" y="3382200"/>
              <a:ext cx="523850" cy="93600"/>
              <a:chOff x="4183617" y="2981767"/>
              <a:chExt cx="523850" cy="93600"/>
            </a:xfrm>
          </p:grpSpPr>
          <p:sp>
            <p:nvSpPr>
              <p:cNvPr id="57" name="矩形 56">
                <a:extLst>
                  <a:ext uri="{FF2B5EF4-FFF2-40B4-BE49-F238E27FC236}">
                    <a16:creationId xmlns:a16="http://schemas.microsoft.com/office/drawing/2014/main" id="{47B0AEBB-C8BF-2F30-3CCB-A6CA839D5817}"/>
                  </a:ext>
                </a:extLst>
              </p:cNvPr>
              <p:cNvSpPr/>
              <p:nvPr/>
            </p:nvSpPr>
            <p:spPr>
              <a:xfrm>
                <a:off x="4183617" y="2981767"/>
                <a:ext cx="91850" cy="93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8" name="矩形 57">
                <a:extLst>
                  <a:ext uri="{FF2B5EF4-FFF2-40B4-BE49-F238E27FC236}">
                    <a16:creationId xmlns:a16="http://schemas.microsoft.com/office/drawing/2014/main" id="{59F34327-34FB-D40C-64AA-4D323D267398}"/>
                  </a:ext>
                </a:extLst>
              </p:cNvPr>
              <p:cNvSpPr/>
              <p:nvPr/>
            </p:nvSpPr>
            <p:spPr>
              <a:xfrm>
                <a:off x="4399617" y="2981767"/>
                <a:ext cx="91850" cy="93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9" name="矩形 58">
                <a:extLst>
                  <a:ext uri="{FF2B5EF4-FFF2-40B4-BE49-F238E27FC236}">
                    <a16:creationId xmlns:a16="http://schemas.microsoft.com/office/drawing/2014/main" id="{29200D6E-9D5D-F28E-F4FA-1C9E9F7B21A9}"/>
                  </a:ext>
                </a:extLst>
              </p:cNvPr>
              <p:cNvSpPr/>
              <p:nvPr/>
            </p:nvSpPr>
            <p:spPr>
              <a:xfrm>
                <a:off x="4615617" y="2981767"/>
                <a:ext cx="91850" cy="93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63" name="矩形 62">
              <a:extLst>
                <a:ext uri="{FF2B5EF4-FFF2-40B4-BE49-F238E27FC236}">
                  <a16:creationId xmlns:a16="http://schemas.microsoft.com/office/drawing/2014/main" id="{6239FFD6-C373-B8B4-A97A-9C3DFA4378CF}"/>
                </a:ext>
              </a:extLst>
            </p:cNvPr>
            <p:cNvSpPr/>
            <p:nvPr/>
          </p:nvSpPr>
          <p:spPr>
            <a:xfrm>
              <a:off x="10585867" y="3528563"/>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9" name="矩形 68">
              <a:extLst>
                <a:ext uri="{FF2B5EF4-FFF2-40B4-BE49-F238E27FC236}">
                  <a16:creationId xmlns:a16="http://schemas.microsoft.com/office/drawing/2014/main" id="{DB59CFE1-E5FB-1E2F-629F-BDF83EB06CDB}"/>
                </a:ext>
              </a:extLst>
            </p:cNvPr>
            <p:cNvSpPr/>
            <p:nvPr/>
          </p:nvSpPr>
          <p:spPr>
            <a:xfrm>
              <a:off x="10801867" y="3161786"/>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5" name="矩形 74">
              <a:extLst>
                <a:ext uri="{FF2B5EF4-FFF2-40B4-BE49-F238E27FC236}">
                  <a16:creationId xmlns:a16="http://schemas.microsoft.com/office/drawing/2014/main" id="{E5E79DC8-8B96-D085-6122-F0FF7A63F982}"/>
                </a:ext>
              </a:extLst>
            </p:cNvPr>
            <p:cNvSpPr/>
            <p:nvPr/>
          </p:nvSpPr>
          <p:spPr>
            <a:xfrm>
              <a:off x="11017867" y="2789785"/>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78" name="直接箭头连接符 77">
              <a:extLst>
                <a:ext uri="{FF2B5EF4-FFF2-40B4-BE49-F238E27FC236}">
                  <a16:creationId xmlns:a16="http://schemas.microsoft.com/office/drawing/2014/main" id="{98F61EE0-04D6-F106-644C-54EA41BF7A32}"/>
                </a:ext>
              </a:extLst>
            </p:cNvPr>
            <p:cNvCxnSpPr>
              <a:cxnSpLocks/>
              <a:stCxn id="34" idx="0"/>
              <a:endCxn id="63" idx="2"/>
            </p:cNvCxnSpPr>
            <p:nvPr/>
          </p:nvCxnSpPr>
          <p:spPr>
            <a:xfrm flipH="1" flipV="1">
              <a:off x="10693867" y="3744563"/>
              <a:ext cx="1774" cy="2803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7C3D4401-5AAD-6AE4-89AF-227CDAC3AA81}"/>
                </a:ext>
              </a:extLst>
            </p:cNvPr>
            <p:cNvCxnSpPr>
              <a:cxnSpLocks/>
              <a:stCxn id="35" idx="0"/>
              <a:endCxn id="69" idx="2"/>
            </p:cNvCxnSpPr>
            <p:nvPr/>
          </p:nvCxnSpPr>
          <p:spPr>
            <a:xfrm flipH="1" flipV="1">
              <a:off x="10909867" y="3377786"/>
              <a:ext cx="1774" cy="64714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C8AF4C57-0DDA-3224-D2FB-96F21528B624}"/>
                </a:ext>
              </a:extLst>
            </p:cNvPr>
            <p:cNvCxnSpPr>
              <a:cxnSpLocks/>
              <a:stCxn id="36" idx="0"/>
              <a:endCxn id="75" idx="2"/>
            </p:cNvCxnSpPr>
            <p:nvPr/>
          </p:nvCxnSpPr>
          <p:spPr>
            <a:xfrm flipH="1" flipV="1">
              <a:off x="11125867" y="3005785"/>
              <a:ext cx="1774" cy="1019145"/>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86">
              <a:extLst>
                <a:ext uri="{FF2B5EF4-FFF2-40B4-BE49-F238E27FC236}">
                  <a16:creationId xmlns:a16="http://schemas.microsoft.com/office/drawing/2014/main" id="{390880B5-05E2-15FD-5C1E-3BEAE7FC301E}"/>
                </a:ext>
              </a:extLst>
            </p:cNvPr>
            <p:cNvSpPr/>
            <p:nvPr/>
          </p:nvSpPr>
          <p:spPr>
            <a:xfrm>
              <a:off x="8873959" y="2802027"/>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88" name="直接箭头连接符 87">
              <a:extLst>
                <a:ext uri="{FF2B5EF4-FFF2-40B4-BE49-F238E27FC236}">
                  <a16:creationId xmlns:a16="http://schemas.microsoft.com/office/drawing/2014/main" id="{8AE40046-54FD-D731-CE0C-7788D52CEC04}"/>
                </a:ext>
              </a:extLst>
            </p:cNvPr>
            <p:cNvCxnSpPr>
              <a:cxnSpLocks/>
              <a:stCxn id="26" idx="0"/>
              <a:endCxn id="87" idx="2"/>
            </p:cNvCxnSpPr>
            <p:nvPr/>
          </p:nvCxnSpPr>
          <p:spPr>
            <a:xfrm flipH="1" flipV="1">
              <a:off x="8981959" y="3018027"/>
              <a:ext cx="160" cy="100690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5" name="文本框 94">
            <a:extLst>
              <a:ext uri="{FF2B5EF4-FFF2-40B4-BE49-F238E27FC236}">
                <a16:creationId xmlns:a16="http://schemas.microsoft.com/office/drawing/2014/main" id="{DCB7C735-D5DD-CE52-D765-ACA147C249B9}"/>
              </a:ext>
            </a:extLst>
          </p:cNvPr>
          <p:cNvSpPr txBox="1"/>
          <p:nvPr/>
        </p:nvSpPr>
        <p:spPr>
          <a:xfrm>
            <a:off x="672941" y="5323376"/>
            <a:ext cx="10992926" cy="400110"/>
          </a:xfrm>
          <a:prstGeom prst="rect">
            <a:avLst/>
          </a:prstGeom>
          <a:noFill/>
          <a:ln w="28575">
            <a:solidFill>
              <a:srgbClr val="C00000"/>
            </a:solidFill>
          </a:ln>
        </p:spPr>
        <p:txBody>
          <a:bodyPr wrap="square">
            <a:spAutoFit/>
          </a:bodyPr>
          <a:lstStyle/>
          <a:p>
            <a:pPr algn="ctr"/>
            <a:r>
              <a:rPr lang="en-US" altLang="zh-CN" sz="2000" dirty="0"/>
              <a:t>Utilize </a:t>
            </a:r>
            <a:r>
              <a:rPr lang="zh-CN" altLang="en-US" sz="2000" dirty="0"/>
              <a:t>measure</a:t>
            </a:r>
            <a:r>
              <a:rPr lang="en-US" altLang="zh-CN" sz="2000" dirty="0" err="1"/>
              <a:t>ments</a:t>
            </a:r>
            <a:r>
              <a:rPr lang="zh-CN" altLang="en-US" sz="2000" dirty="0"/>
              <a:t> </a:t>
            </a:r>
            <a:r>
              <a:rPr lang="zh-CN" altLang="en-US" sz="2000" b="1" dirty="0"/>
              <a:t>at a single time step </a:t>
            </a:r>
            <a:r>
              <a:rPr lang="zh-CN" altLang="en-US" sz="2000" dirty="0"/>
              <a:t>to predict a calibrated sensor value </a:t>
            </a:r>
            <a:r>
              <a:rPr lang="zh-CN" altLang="en-US" sz="2000" b="1" dirty="0"/>
              <a:t>for the same time step</a:t>
            </a:r>
          </a:p>
        </p:txBody>
      </p:sp>
    </p:spTree>
    <p:extLst>
      <p:ext uri="{BB962C8B-B14F-4D97-AF65-F5344CB8AC3E}">
        <p14:creationId xmlns:p14="http://schemas.microsoft.com/office/powerpoint/2010/main" val="2992075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5">
            <a:extLst>
              <a:ext uri="{FF2B5EF4-FFF2-40B4-BE49-F238E27FC236}">
                <a16:creationId xmlns:a16="http://schemas.microsoft.com/office/drawing/2014/main" id="{AFFBE31F-42DC-A4CA-5472-51205C3B9BFD}"/>
              </a:ext>
            </a:extLst>
          </p:cNvPr>
          <p:cNvGraphicFramePr>
            <a:graphicFrameLocks noGrp="1"/>
          </p:cNvGraphicFramePr>
          <p:nvPr/>
        </p:nvGraphicFramePr>
        <p:xfrm>
          <a:off x="0" y="3"/>
          <a:ext cx="12192000" cy="365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238813408"/>
                    </a:ext>
                  </a:extLst>
                </a:gridCol>
                <a:gridCol w="2032000">
                  <a:extLst>
                    <a:ext uri="{9D8B030D-6E8A-4147-A177-3AD203B41FA5}">
                      <a16:colId xmlns:a16="http://schemas.microsoft.com/office/drawing/2014/main" val="4134155310"/>
                    </a:ext>
                  </a:extLst>
                </a:gridCol>
                <a:gridCol w="2032000">
                  <a:extLst>
                    <a:ext uri="{9D8B030D-6E8A-4147-A177-3AD203B41FA5}">
                      <a16:colId xmlns:a16="http://schemas.microsoft.com/office/drawing/2014/main" val="667694779"/>
                    </a:ext>
                  </a:extLst>
                </a:gridCol>
                <a:gridCol w="2032000">
                  <a:extLst>
                    <a:ext uri="{9D8B030D-6E8A-4147-A177-3AD203B41FA5}">
                      <a16:colId xmlns:a16="http://schemas.microsoft.com/office/drawing/2014/main" val="2355579797"/>
                    </a:ext>
                  </a:extLst>
                </a:gridCol>
                <a:gridCol w="2032000">
                  <a:extLst>
                    <a:ext uri="{9D8B030D-6E8A-4147-A177-3AD203B41FA5}">
                      <a16:colId xmlns:a16="http://schemas.microsoft.com/office/drawing/2014/main" val="3687507388"/>
                    </a:ext>
                  </a:extLst>
                </a:gridCol>
                <a:gridCol w="2032000">
                  <a:extLst>
                    <a:ext uri="{9D8B030D-6E8A-4147-A177-3AD203B41FA5}">
                      <a16:colId xmlns:a16="http://schemas.microsoft.com/office/drawing/2014/main" val="3248093066"/>
                    </a:ext>
                  </a:extLst>
                </a:gridCol>
              </a:tblGrid>
              <a:tr h="174396">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Background</a:t>
                      </a:r>
                      <a:endParaRPr lang="zh-CN" altLang="en-US" dirty="0">
                        <a:solidFill>
                          <a:schemeClr val="tx1"/>
                        </a:solidFill>
                        <a:latin typeface="Calibri" panose="020F0502020204030204" pitchFamily="34" charset="0"/>
                        <a:cs typeface="Calibri" panose="020F0502020204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Existing Methods</a:t>
                      </a:r>
                      <a:endParaRPr lang="zh-CN" altLang="en-US"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Insight !</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Framework Design</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Experiments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189" rtl="0" eaLnBrk="1" latinLnBrk="0" hangingPunct="1"/>
                      <a:r>
                        <a:rPr lang="en-US" altLang="zh-CN"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Take away message</a:t>
                      </a:r>
                      <a:endParaRPr lang="zh-CN" altLang="en-US" sz="1800" b="1" kern="1200" dirty="0">
                        <a:solidFill>
                          <a:schemeClr val="tx1"/>
                        </a:solidFill>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46668522"/>
                  </a:ext>
                </a:extLst>
              </a:tr>
            </a:tbl>
          </a:graphicData>
        </a:graphic>
      </p:graphicFrame>
      <p:sp>
        <p:nvSpPr>
          <p:cNvPr id="4" name="日期占位符 3">
            <a:extLst>
              <a:ext uri="{FF2B5EF4-FFF2-40B4-BE49-F238E27FC236}">
                <a16:creationId xmlns:a16="http://schemas.microsoft.com/office/drawing/2014/main" id="{5B3737C9-D047-46C7-518C-1B105FB07435}"/>
              </a:ext>
            </a:extLst>
          </p:cNvPr>
          <p:cNvSpPr>
            <a:spLocks noGrp="1"/>
          </p:cNvSpPr>
          <p:nvPr>
            <p:ph type="dt" sz="half" idx="10"/>
          </p:nvPr>
        </p:nvSpPr>
        <p:spPr/>
        <p:txBody>
          <a:bodyPr/>
          <a:lstStyle/>
          <a:p>
            <a:fld id="{42925A7E-8D23-4BFE-B22A-B028E79EE939}" type="datetime1">
              <a:rPr kumimoji="1" lang="zh-CN" altLang="en-US" smtClean="0"/>
              <a:t>2023/6/17</a:t>
            </a:fld>
            <a:endParaRPr kumimoji="1" lang="zh-CN" altLang="en-US"/>
          </a:p>
        </p:txBody>
      </p:sp>
      <p:sp>
        <p:nvSpPr>
          <p:cNvPr id="6" name="灯片编号占位符 5">
            <a:extLst>
              <a:ext uri="{FF2B5EF4-FFF2-40B4-BE49-F238E27FC236}">
                <a16:creationId xmlns:a16="http://schemas.microsoft.com/office/drawing/2014/main" id="{5977D4C4-F807-CFB6-3F54-F1E78488B368}"/>
              </a:ext>
            </a:extLst>
          </p:cNvPr>
          <p:cNvSpPr>
            <a:spLocks noGrp="1"/>
          </p:cNvSpPr>
          <p:nvPr>
            <p:ph type="sldNum" sz="quarter" idx="12"/>
          </p:nvPr>
        </p:nvSpPr>
        <p:spPr/>
        <p:txBody>
          <a:bodyPr/>
          <a:lstStyle/>
          <a:p>
            <a:fld id="{977BA8E6-E826-B147-AA17-E3D76A29629C}" type="slidenum">
              <a:rPr kumimoji="1" lang="zh-CN" altLang="en-US" smtClean="0"/>
              <a:t>6</a:t>
            </a:fld>
            <a:endParaRPr kumimoji="1" lang="zh-CN" altLang="en-US"/>
          </a:p>
        </p:txBody>
      </p:sp>
      <p:sp>
        <p:nvSpPr>
          <p:cNvPr id="7" name="文本框 6">
            <a:extLst>
              <a:ext uri="{FF2B5EF4-FFF2-40B4-BE49-F238E27FC236}">
                <a16:creationId xmlns:a16="http://schemas.microsoft.com/office/drawing/2014/main" id="{A2DECD39-A1D2-130F-0029-8A6B4FB22B95}"/>
              </a:ext>
            </a:extLst>
          </p:cNvPr>
          <p:cNvSpPr txBox="1"/>
          <p:nvPr/>
        </p:nvSpPr>
        <p:spPr>
          <a:xfrm>
            <a:off x="0" y="558803"/>
            <a:ext cx="12192000" cy="707886"/>
          </a:xfrm>
          <a:prstGeom prst="rect">
            <a:avLst/>
          </a:prstGeom>
          <a:noFill/>
        </p:spPr>
        <p:txBody>
          <a:bodyPr wrap="square" rtlCol="0">
            <a:spAutoFit/>
          </a:bodyPr>
          <a:lstStyle/>
          <a:p>
            <a:pPr algn="ctr"/>
            <a:r>
              <a:rPr lang="en-US" altLang="zh-CN" sz="4000" b="1" i="0" dirty="0">
                <a:solidFill>
                  <a:srgbClr val="101214"/>
                </a:solidFill>
                <a:effectLst/>
                <a:latin typeface="PingFang SC"/>
              </a:rPr>
              <a:t>Many-to-one calibration</a:t>
            </a:r>
            <a:endParaRPr lang="zh-CN" altLang="en-US" sz="4000" b="1" dirty="0">
              <a:latin typeface="Calibri" panose="020F0502020204030204" pitchFamily="34" charset="0"/>
              <a:cs typeface="Calibri" panose="020F0502020204030204" pitchFamily="34" charset="0"/>
            </a:endParaRPr>
          </a:p>
        </p:txBody>
      </p:sp>
      <p:pic>
        <p:nvPicPr>
          <p:cNvPr id="2" name="图片 1">
            <a:extLst>
              <a:ext uri="{FF2B5EF4-FFF2-40B4-BE49-F238E27FC236}">
                <a16:creationId xmlns:a16="http://schemas.microsoft.com/office/drawing/2014/main" id="{51180403-3294-9ECD-2B14-C2E1E21B0374}"/>
              </a:ext>
            </a:extLst>
          </p:cNvPr>
          <p:cNvPicPr>
            <a:picLocks noChangeAspect="1"/>
          </p:cNvPicPr>
          <p:nvPr/>
        </p:nvPicPr>
        <p:blipFill>
          <a:blip r:embed="rId3"/>
          <a:stretch>
            <a:fillRect/>
          </a:stretch>
        </p:blipFill>
        <p:spPr>
          <a:xfrm>
            <a:off x="552863" y="2129264"/>
            <a:ext cx="5202777" cy="2599472"/>
          </a:xfrm>
          <a:prstGeom prst="rect">
            <a:avLst/>
          </a:prstGeom>
        </p:spPr>
      </p:pic>
      <p:sp>
        <p:nvSpPr>
          <p:cNvPr id="3" name="矩形: 圆角 2">
            <a:extLst>
              <a:ext uri="{FF2B5EF4-FFF2-40B4-BE49-F238E27FC236}">
                <a16:creationId xmlns:a16="http://schemas.microsoft.com/office/drawing/2014/main" id="{974983C9-9F2D-4E2D-0D3C-7F4985050133}"/>
              </a:ext>
            </a:extLst>
          </p:cNvPr>
          <p:cNvSpPr/>
          <p:nvPr/>
        </p:nvSpPr>
        <p:spPr>
          <a:xfrm>
            <a:off x="2008910" y="2300160"/>
            <a:ext cx="1237673" cy="1403622"/>
          </a:xfrm>
          <a:prstGeom prst="roundRect">
            <a:avLst>
              <a:gd name="adj" fmla="val 8458"/>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BD1A5560-1003-1931-85F5-B596150FD3B9}"/>
              </a:ext>
            </a:extLst>
          </p:cNvPr>
          <p:cNvCxnSpPr>
            <a:cxnSpLocks/>
            <a:stCxn id="3" idx="3"/>
          </p:cNvCxnSpPr>
          <p:nvPr/>
        </p:nvCxnSpPr>
        <p:spPr>
          <a:xfrm>
            <a:off x="3246583" y="3001971"/>
            <a:ext cx="3150562"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1164EBF3-3DDD-4C4C-3303-4B48536E1F22}"/>
              </a:ext>
            </a:extLst>
          </p:cNvPr>
          <p:cNvSpPr/>
          <p:nvPr/>
        </p:nvSpPr>
        <p:spPr>
          <a:xfrm>
            <a:off x="8444796" y="3528563"/>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1" name="矩形 10">
            <a:extLst>
              <a:ext uri="{FF2B5EF4-FFF2-40B4-BE49-F238E27FC236}">
                <a16:creationId xmlns:a16="http://schemas.microsoft.com/office/drawing/2014/main" id="{93FF6130-251A-388E-A321-8227468C5CB9}"/>
              </a:ext>
            </a:extLst>
          </p:cNvPr>
          <p:cNvSpPr/>
          <p:nvPr/>
        </p:nvSpPr>
        <p:spPr>
          <a:xfrm>
            <a:off x="8010119"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2" name="矩形 11">
            <a:extLst>
              <a:ext uri="{FF2B5EF4-FFF2-40B4-BE49-F238E27FC236}">
                <a16:creationId xmlns:a16="http://schemas.microsoft.com/office/drawing/2014/main" id="{6F95B461-A424-6C26-99E8-CB6D708434A8}"/>
              </a:ext>
            </a:extLst>
          </p:cNvPr>
          <p:cNvSpPr/>
          <p:nvPr/>
        </p:nvSpPr>
        <p:spPr>
          <a:xfrm>
            <a:off x="8226119"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3" name="矩形 12">
            <a:extLst>
              <a:ext uri="{FF2B5EF4-FFF2-40B4-BE49-F238E27FC236}">
                <a16:creationId xmlns:a16="http://schemas.microsoft.com/office/drawing/2014/main" id="{1398561A-4352-3639-8A44-B34123417741}"/>
              </a:ext>
            </a:extLst>
          </p:cNvPr>
          <p:cNvSpPr/>
          <p:nvPr/>
        </p:nvSpPr>
        <p:spPr>
          <a:xfrm>
            <a:off x="8442119"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4" name="矩形 13">
            <a:extLst>
              <a:ext uri="{FF2B5EF4-FFF2-40B4-BE49-F238E27FC236}">
                <a16:creationId xmlns:a16="http://schemas.microsoft.com/office/drawing/2014/main" id="{B8BC1E1C-EF03-04D5-AA41-731EE08DAC6D}"/>
              </a:ext>
            </a:extLst>
          </p:cNvPr>
          <p:cNvSpPr/>
          <p:nvPr/>
        </p:nvSpPr>
        <p:spPr>
          <a:xfrm>
            <a:off x="8658119"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5" name="矩形 14">
            <a:extLst>
              <a:ext uri="{FF2B5EF4-FFF2-40B4-BE49-F238E27FC236}">
                <a16:creationId xmlns:a16="http://schemas.microsoft.com/office/drawing/2014/main" id="{7207AD95-A6B7-22C8-3E7F-6D4BC84FB05D}"/>
              </a:ext>
            </a:extLst>
          </p:cNvPr>
          <p:cNvSpPr/>
          <p:nvPr/>
        </p:nvSpPr>
        <p:spPr>
          <a:xfrm>
            <a:off x="8874119"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6" name="矩形 15">
            <a:extLst>
              <a:ext uri="{FF2B5EF4-FFF2-40B4-BE49-F238E27FC236}">
                <a16:creationId xmlns:a16="http://schemas.microsoft.com/office/drawing/2014/main" id="{77D47384-4EC0-02F0-C3B0-7AF4FE85074A}"/>
              </a:ext>
            </a:extLst>
          </p:cNvPr>
          <p:cNvSpPr/>
          <p:nvPr/>
        </p:nvSpPr>
        <p:spPr>
          <a:xfrm>
            <a:off x="9090119"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 name="矩形 16">
            <a:extLst>
              <a:ext uri="{FF2B5EF4-FFF2-40B4-BE49-F238E27FC236}">
                <a16:creationId xmlns:a16="http://schemas.microsoft.com/office/drawing/2014/main" id="{0C193474-939B-C00C-CC91-5988A9B14AD5}"/>
              </a:ext>
            </a:extLst>
          </p:cNvPr>
          <p:cNvSpPr/>
          <p:nvPr/>
        </p:nvSpPr>
        <p:spPr>
          <a:xfrm>
            <a:off x="9291641"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8" name="矩形 17">
            <a:extLst>
              <a:ext uri="{FF2B5EF4-FFF2-40B4-BE49-F238E27FC236}">
                <a16:creationId xmlns:a16="http://schemas.microsoft.com/office/drawing/2014/main" id="{84AE91E5-8CE4-BA11-EEFA-0DBBF91E4988}"/>
              </a:ext>
            </a:extLst>
          </p:cNvPr>
          <p:cNvSpPr/>
          <p:nvPr/>
        </p:nvSpPr>
        <p:spPr>
          <a:xfrm>
            <a:off x="9507641"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 name="矩形 18">
            <a:extLst>
              <a:ext uri="{FF2B5EF4-FFF2-40B4-BE49-F238E27FC236}">
                <a16:creationId xmlns:a16="http://schemas.microsoft.com/office/drawing/2014/main" id="{13315F0C-97F9-94B9-2662-5E79830F0BCE}"/>
              </a:ext>
            </a:extLst>
          </p:cNvPr>
          <p:cNvSpPr/>
          <p:nvPr/>
        </p:nvSpPr>
        <p:spPr>
          <a:xfrm>
            <a:off x="9723641"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 name="矩形 19">
            <a:extLst>
              <a:ext uri="{FF2B5EF4-FFF2-40B4-BE49-F238E27FC236}">
                <a16:creationId xmlns:a16="http://schemas.microsoft.com/office/drawing/2014/main" id="{9E579E4C-7869-A24D-5335-4EEA80599A31}"/>
              </a:ext>
            </a:extLst>
          </p:cNvPr>
          <p:cNvSpPr/>
          <p:nvPr/>
        </p:nvSpPr>
        <p:spPr>
          <a:xfrm>
            <a:off x="9939641"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 name="矩形 20">
            <a:extLst>
              <a:ext uri="{FF2B5EF4-FFF2-40B4-BE49-F238E27FC236}">
                <a16:creationId xmlns:a16="http://schemas.microsoft.com/office/drawing/2014/main" id="{90BBBF50-E16F-9EFF-0EA1-A9F5F1417100}"/>
              </a:ext>
            </a:extLst>
          </p:cNvPr>
          <p:cNvSpPr/>
          <p:nvPr/>
        </p:nvSpPr>
        <p:spPr>
          <a:xfrm>
            <a:off x="10155641"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 name="矩形 21">
            <a:extLst>
              <a:ext uri="{FF2B5EF4-FFF2-40B4-BE49-F238E27FC236}">
                <a16:creationId xmlns:a16="http://schemas.microsoft.com/office/drawing/2014/main" id="{0C0B10D7-BF56-A90C-D471-4B5A5F9BAAD0}"/>
              </a:ext>
            </a:extLst>
          </p:cNvPr>
          <p:cNvSpPr/>
          <p:nvPr/>
        </p:nvSpPr>
        <p:spPr>
          <a:xfrm>
            <a:off x="10371641"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 name="矩形 22">
            <a:extLst>
              <a:ext uri="{FF2B5EF4-FFF2-40B4-BE49-F238E27FC236}">
                <a16:creationId xmlns:a16="http://schemas.microsoft.com/office/drawing/2014/main" id="{9AADED7D-B3FD-73A0-3B63-88B60CF2C9DD}"/>
              </a:ext>
            </a:extLst>
          </p:cNvPr>
          <p:cNvSpPr/>
          <p:nvPr/>
        </p:nvSpPr>
        <p:spPr>
          <a:xfrm>
            <a:off x="10587641"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4" name="矩形 23">
            <a:extLst>
              <a:ext uri="{FF2B5EF4-FFF2-40B4-BE49-F238E27FC236}">
                <a16:creationId xmlns:a16="http://schemas.microsoft.com/office/drawing/2014/main" id="{1E07B8E4-F656-88EE-0DE0-0E10AABCCC95}"/>
              </a:ext>
            </a:extLst>
          </p:cNvPr>
          <p:cNvSpPr/>
          <p:nvPr/>
        </p:nvSpPr>
        <p:spPr>
          <a:xfrm>
            <a:off x="10803641"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5" name="矩形 24">
            <a:extLst>
              <a:ext uri="{FF2B5EF4-FFF2-40B4-BE49-F238E27FC236}">
                <a16:creationId xmlns:a16="http://schemas.microsoft.com/office/drawing/2014/main" id="{197B9D6F-D272-5C6A-99D1-585A23774467}"/>
              </a:ext>
            </a:extLst>
          </p:cNvPr>
          <p:cNvSpPr/>
          <p:nvPr/>
        </p:nvSpPr>
        <p:spPr>
          <a:xfrm>
            <a:off x="11019641"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6" name="矩形 25">
            <a:extLst>
              <a:ext uri="{FF2B5EF4-FFF2-40B4-BE49-F238E27FC236}">
                <a16:creationId xmlns:a16="http://schemas.microsoft.com/office/drawing/2014/main" id="{0AB45CD8-8C3D-D834-AD91-81E1977E00C4}"/>
              </a:ext>
            </a:extLst>
          </p:cNvPr>
          <p:cNvSpPr/>
          <p:nvPr/>
        </p:nvSpPr>
        <p:spPr>
          <a:xfrm>
            <a:off x="11233867"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 name="矩形 26">
            <a:extLst>
              <a:ext uri="{FF2B5EF4-FFF2-40B4-BE49-F238E27FC236}">
                <a16:creationId xmlns:a16="http://schemas.microsoft.com/office/drawing/2014/main" id="{06C5FE3F-2DF0-927F-84C6-CA9ABF1F3608}"/>
              </a:ext>
            </a:extLst>
          </p:cNvPr>
          <p:cNvSpPr/>
          <p:nvPr/>
        </p:nvSpPr>
        <p:spPr>
          <a:xfrm>
            <a:off x="11449867" y="4024930"/>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8" name="文本框 27">
            <a:extLst>
              <a:ext uri="{FF2B5EF4-FFF2-40B4-BE49-F238E27FC236}">
                <a16:creationId xmlns:a16="http://schemas.microsoft.com/office/drawing/2014/main" id="{AAEFB243-BF93-6058-07D2-1FAE82103AD1}"/>
              </a:ext>
            </a:extLst>
          </p:cNvPr>
          <p:cNvSpPr txBox="1"/>
          <p:nvPr/>
        </p:nvSpPr>
        <p:spPr>
          <a:xfrm>
            <a:off x="6442717" y="3881167"/>
            <a:ext cx="1411452" cy="36933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Raw data</a:t>
            </a:r>
            <a:endParaRPr lang="zh-CN" altLang="en-US" dirty="0">
              <a:latin typeface="Calibri" panose="020F0502020204030204" pitchFamily="34" charset="0"/>
              <a:cs typeface="Calibri" panose="020F0502020204030204" pitchFamily="34" charset="0"/>
            </a:endParaRPr>
          </a:p>
        </p:txBody>
      </p:sp>
      <p:sp>
        <p:nvSpPr>
          <p:cNvPr id="29" name="文本框 28">
            <a:extLst>
              <a:ext uri="{FF2B5EF4-FFF2-40B4-BE49-F238E27FC236}">
                <a16:creationId xmlns:a16="http://schemas.microsoft.com/office/drawing/2014/main" id="{9273F647-30BE-EF5B-FF02-2A666851975A}"/>
              </a:ext>
            </a:extLst>
          </p:cNvPr>
          <p:cNvSpPr txBox="1"/>
          <p:nvPr/>
        </p:nvSpPr>
        <p:spPr>
          <a:xfrm>
            <a:off x="6415428" y="3212279"/>
            <a:ext cx="1850162" cy="36933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Calibrated result </a:t>
            </a:r>
            <a:endParaRPr lang="zh-CN" altLang="en-US" dirty="0">
              <a:latin typeface="Calibri" panose="020F0502020204030204" pitchFamily="34" charset="0"/>
              <a:cs typeface="Calibri" panose="020F0502020204030204" pitchFamily="34" charset="0"/>
            </a:endParaRPr>
          </a:p>
        </p:txBody>
      </p:sp>
      <p:cxnSp>
        <p:nvCxnSpPr>
          <p:cNvPr id="30" name="直接箭头连接符 29">
            <a:extLst>
              <a:ext uri="{FF2B5EF4-FFF2-40B4-BE49-F238E27FC236}">
                <a16:creationId xmlns:a16="http://schemas.microsoft.com/office/drawing/2014/main" id="{0F7FF47F-E0F1-FB14-3BE6-F87D9437F7F4}"/>
              </a:ext>
            </a:extLst>
          </p:cNvPr>
          <p:cNvCxnSpPr>
            <a:cxnSpLocks/>
            <a:stCxn id="13" idx="0"/>
            <a:endCxn id="10" idx="2"/>
          </p:cNvCxnSpPr>
          <p:nvPr/>
        </p:nvCxnSpPr>
        <p:spPr>
          <a:xfrm flipV="1">
            <a:off x="8550119" y="3744563"/>
            <a:ext cx="2677" cy="2803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A3FE7965-951D-EE41-DBBA-52FE0806A279}"/>
              </a:ext>
            </a:extLst>
          </p:cNvPr>
          <p:cNvCxnSpPr>
            <a:cxnSpLocks/>
          </p:cNvCxnSpPr>
          <p:nvPr/>
        </p:nvCxnSpPr>
        <p:spPr>
          <a:xfrm>
            <a:off x="7871763" y="4407250"/>
            <a:ext cx="3992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2DDCCCAD-810A-989B-D413-7D9F431EEEDF}"/>
                  </a:ext>
                </a:extLst>
              </p:cNvPr>
              <p:cNvSpPr txBox="1"/>
              <p:nvPr/>
            </p:nvSpPr>
            <p:spPr>
              <a:xfrm>
                <a:off x="11927015" y="4268750"/>
                <a:ext cx="1595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oMath>
                  </m:oMathPara>
                </a14:m>
                <a:endParaRPr lang="zh-CN" altLang="en-US" dirty="0"/>
              </a:p>
            </p:txBody>
          </p:sp>
        </mc:Choice>
        <mc:Fallback xmlns="">
          <p:sp>
            <p:nvSpPr>
              <p:cNvPr id="32" name="文本框 31">
                <a:extLst>
                  <a:ext uri="{FF2B5EF4-FFF2-40B4-BE49-F238E27FC236}">
                    <a16:creationId xmlns:a16="http://schemas.microsoft.com/office/drawing/2014/main" id="{2DDCCCAD-810A-989B-D413-7D9F431EEEDF}"/>
                  </a:ext>
                </a:extLst>
              </p:cNvPr>
              <p:cNvSpPr txBox="1">
                <a:spLocks noRot="1" noChangeAspect="1" noMove="1" noResize="1" noEditPoints="1" noAdjustHandles="1" noChangeArrowheads="1" noChangeShapeType="1" noTextEdit="1"/>
              </p:cNvSpPr>
              <p:nvPr/>
            </p:nvSpPr>
            <p:spPr>
              <a:xfrm>
                <a:off x="11927015" y="4268750"/>
                <a:ext cx="159531" cy="276999"/>
              </a:xfrm>
              <a:prstGeom prst="rect">
                <a:avLst/>
              </a:prstGeom>
              <a:blipFill>
                <a:blip r:embed="rId4"/>
                <a:stretch>
                  <a:fillRect l="-30769" r="-23077" b="-4348"/>
                </a:stretch>
              </a:blipFill>
            </p:spPr>
            <p:txBody>
              <a:bodyPr/>
              <a:lstStyle/>
              <a:p>
                <a:r>
                  <a:rPr lang="zh-CN" altLang="en-US">
                    <a:noFill/>
                  </a:rPr>
                  <a:t> </a:t>
                </a:r>
              </a:p>
            </p:txBody>
          </p:sp>
        </mc:Fallback>
      </mc:AlternateContent>
      <p:sp>
        <p:nvSpPr>
          <p:cNvPr id="33" name="矩形 32">
            <a:extLst>
              <a:ext uri="{FF2B5EF4-FFF2-40B4-BE49-F238E27FC236}">
                <a16:creationId xmlns:a16="http://schemas.microsoft.com/office/drawing/2014/main" id="{F7201BC7-B4CB-AC37-F931-67A191C47C50}"/>
              </a:ext>
            </a:extLst>
          </p:cNvPr>
          <p:cNvSpPr/>
          <p:nvPr/>
        </p:nvSpPr>
        <p:spPr>
          <a:xfrm>
            <a:off x="9291280" y="3147474"/>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34" name="直接箭头连接符 33">
            <a:extLst>
              <a:ext uri="{FF2B5EF4-FFF2-40B4-BE49-F238E27FC236}">
                <a16:creationId xmlns:a16="http://schemas.microsoft.com/office/drawing/2014/main" id="{8E6F65BC-AEA6-513B-FC84-52379040366B}"/>
              </a:ext>
            </a:extLst>
          </p:cNvPr>
          <p:cNvCxnSpPr>
            <a:cxnSpLocks/>
            <a:endCxn id="33" idx="2"/>
          </p:cNvCxnSpPr>
          <p:nvPr/>
        </p:nvCxnSpPr>
        <p:spPr>
          <a:xfrm flipV="1">
            <a:off x="9390119" y="3363474"/>
            <a:ext cx="9161" cy="64714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组合 34">
            <a:extLst>
              <a:ext uri="{FF2B5EF4-FFF2-40B4-BE49-F238E27FC236}">
                <a16:creationId xmlns:a16="http://schemas.microsoft.com/office/drawing/2014/main" id="{910B9C83-F3F1-4C06-F4BA-C5239561062B}"/>
              </a:ext>
            </a:extLst>
          </p:cNvPr>
          <p:cNvGrpSpPr/>
          <p:nvPr/>
        </p:nvGrpSpPr>
        <p:grpSpPr>
          <a:xfrm>
            <a:off x="9673238" y="3580003"/>
            <a:ext cx="523850" cy="93600"/>
            <a:chOff x="4183617" y="2981767"/>
            <a:chExt cx="523850" cy="93600"/>
          </a:xfrm>
        </p:grpSpPr>
        <p:sp>
          <p:nvSpPr>
            <p:cNvPr id="44" name="矩形 43">
              <a:extLst>
                <a:ext uri="{FF2B5EF4-FFF2-40B4-BE49-F238E27FC236}">
                  <a16:creationId xmlns:a16="http://schemas.microsoft.com/office/drawing/2014/main" id="{32E10885-C7C4-6BA6-053D-F3FE521A15EC}"/>
                </a:ext>
              </a:extLst>
            </p:cNvPr>
            <p:cNvSpPr/>
            <p:nvPr/>
          </p:nvSpPr>
          <p:spPr>
            <a:xfrm>
              <a:off x="4183617" y="2981767"/>
              <a:ext cx="91850" cy="93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5" name="矩形 44">
              <a:extLst>
                <a:ext uri="{FF2B5EF4-FFF2-40B4-BE49-F238E27FC236}">
                  <a16:creationId xmlns:a16="http://schemas.microsoft.com/office/drawing/2014/main" id="{FDA18372-FA39-BB6A-A8B1-0B9DCF036F0A}"/>
                </a:ext>
              </a:extLst>
            </p:cNvPr>
            <p:cNvSpPr/>
            <p:nvPr/>
          </p:nvSpPr>
          <p:spPr>
            <a:xfrm>
              <a:off x="4399617" y="2981767"/>
              <a:ext cx="91850" cy="93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6" name="矩形 45">
              <a:extLst>
                <a:ext uri="{FF2B5EF4-FFF2-40B4-BE49-F238E27FC236}">
                  <a16:creationId xmlns:a16="http://schemas.microsoft.com/office/drawing/2014/main" id="{CD5DE85F-4D27-5EB3-A81E-5558EE52F58B}"/>
                </a:ext>
              </a:extLst>
            </p:cNvPr>
            <p:cNvSpPr/>
            <p:nvPr/>
          </p:nvSpPr>
          <p:spPr>
            <a:xfrm>
              <a:off x="4615617" y="2981767"/>
              <a:ext cx="91850" cy="93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36" name="矩形 35">
            <a:extLst>
              <a:ext uri="{FF2B5EF4-FFF2-40B4-BE49-F238E27FC236}">
                <a16:creationId xmlns:a16="http://schemas.microsoft.com/office/drawing/2014/main" id="{09E26BF4-C1AC-D120-B688-9ED1CB2D2E09}"/>
              </a:ext>
            </a:extLst>
          </p:cNvPr>
          <p:cNvSpPr/>
          <p:nvPr/>
        </p:nvSpPr>
        <p:spPr>
          <a:xfrm>
            <a:off x="10363046" y="3528563"/>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7" name="矩形 36">
            <a:extLst>
              <a:ext uri="{FF2B5EF4-FFF2-40B4-BE49-F238E27FC236}">
                <a16:creationId xmlns:a16="http://schemas.microsoft.com/office/drawing/2014/main" id="{FB868B07-47ED-E961-635C-5E8DAD0A5CBB}"/>
              </a:ext>
            </a:extLst>
          </p:cNvPr>
          <p:cNvSpPr/>
          <p:nvPr/>
        </p:nvSpPr>
        <p:spPr>
          <a:xfrm>
            <a:off x="11220096" y="3161786"/>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39" name="直接箭头连接符 38">
            <a:extLst>
              <a:ext uri="{FF2B5EF4-FFF2-40B4-BE49-F238E27FC236}">
                <a16:creationId xmlns:a16="http://schemas.microsoft.com/office/drawing/2014/main" id="{FAC04BD8-687F-F276-C753-45134D9F5A2E}"/>
              </a:ext>
            </a:extLst>
          </p:cNvPr>
          <p:cNvCxnSpPr>
            <a:cxnSpLocks/>
            <a:endCxn id="36" idx="2"/>
          </p:cNvCxnSpPr>
          <p:nvPr/>
        </p:nvCxnSpPr>
        <p:spPr>
          <a:xfrm flipH="1" flipV="1">
            <a:off x="10471046" y="3744563"/>
            <a:ext cx="1774" cy="2803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2B1F3FC-87BC-4A85-F117-A355B62A7E07}"/>
              </a:ext>
            </a:extLst>
          </p:cNvPr>
          <p:cNvCxnSpPr>
            <a:cxnSpLocks/>
            <a:endCxn id="37" idx="2"/>
          </p:cNvCxnSpPr>
          <p:nvPr/>
        </p:nvCxnSpPr>
        <p:spPr>
          <a:xfrm flipH="1" flipV="1">
            <a:off x="11328096" y="3377786"/>
            <a:ext cx="1774" cy="64714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C84DEAA5-D27F-CC57-E045-51193ADF30F5}"/>
              </a:ext>
            </a:extLst>
          </p:cNvPr>
          <p:cNvSpPr txBox="1"/>
          <p:nvPr/>
        </p:nvSpPr>
        <p:spPr>
          <a:xfrm>
            <a:off x="672941" y="5323376"/>
            <a:ext cx="10992926" cy="400110"/>
          </a:xfrm>
          <a:prstGeom prst="rect">
            <a:avLst/>
          </a:prstGeom>
          <a:noFill/>
          <a:ln w="28575">
            <a:solidFill>
              <a:srgbClr val="C00000"/>
            </a:solidFill>
          </a:ln>
        </p:spPr>
        <p:txBody>
          <a:bodyPr wrap="square">
            <a:spAutoFit/>
          </a:bodyPr>
          <a:lstStyle/>
          <a:p>
            <a:pPr algn="ctr"/>
            <a:r>
              <a:rPr lang="en-US" altLang="zh-CN" sz="2000" dirty="0"/>
              <a:t>Utilizes measurements in </a:t>
            </a:r>
            <a:r>
              <a:rPr lang="en-US" altLang="zh-CN" sz="2000" b="1" dirty="0">
                <a:solidFill>
                  <a:srgbClr val="C00000"/>
                </a:solidFill>
              </a:rPr>
              <a:t>recent past</a:t>
            </a:r>
            <a:r>
              <a:rPr lang="en-US" altLang="zh-CN" sz="2000" dirty="0"/>
              <a:t> to capture </a:t>
            </a:r>
            <a:r>
              <a:rPr lang="en-US" altLang="zh-CN" sz="2000" b="1" dirty="0"/>
              <a:t>measured phenomena </a:t>
            </a:r>
            <a:r>
              <a:rPr lang="en-US" altLang="zh-CN" sz="2000" dirty="0"/>
              <a:t>and </a:t>
            </a:r>
            <a:r>
              <a:rPr lang="en-US" altLang="zh-CN" sz="2000" b="1" dirty="0"/>
              <a:t>the temporal dynamics</a:t>
            </a:r>
            <a:endParaRPr lang="zh-CN" altLang="en-US" sz="2000" b="1" dirty="0"/>
          </a:p>
        </p:txBody>
      </p:sp>
      <p:sp>
        <p:nvSpPr>
          <p:cNvPr id="51" name="矩形: 圆角 50">
            <a:extLst>
              <a:ext uri="{FF2B5EF4-FFF2-40B4-BE49-F238E27FC236}">
                <a16:creationId xmlns:a16="http://schemas.microsoft.com/office/drawing/2014/main" id="{89B0925E-CACB-4A34-A591-D6274CE145B3}"/>
              </a:ext>
            </a:extLst>
          </p:cNvPr>
          <p:cNvSpPr/>
          <p:nvPr/>
        </p:nvSpPr>
        <p:spPr>
          <a:xfrm>
            <a:off x="7956078" y="3989606"/>
            <a:ext cx="734500" cy="279144"/>
          </a:xfrm>
          <a:prstGeom prst="roundRect">
            <a:avLst>
              <a:gd name="adj" fmla="val 9679"/>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a:extLst>
              <a:ext uri="{FF2B5EF4-FFF2-40B4-BE49-F238E27FC236}">
                <a16:creationId xmlns:a16="http://schemas.microsoft.com/office/drawing/2014/main" id="{0E8FB092-2374-22D3-85C5-9442B893204B}"/>
              </a:ext>
            </a:extLst>
          </p:cNvPr>
          <p:cNvSpPr/>
          <p:nvPr/>
        </p:nvSpPr>
        <p:spPr>
          <a:xfrm>
            <a:off x="8810589" y="3989606"/>
            <a:ext cx="734500" cy="279144"/>
          </a:xfrm>
          <a:prstGeom prst="roundRect">
            <a:avLst>
              <a:gd name="adj" fmla="val 9679"/>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圆角 53">
            <a:extLst>
              <a:ext uri="{FF2B5EF4-FFF2-40B4-BE49-F238E27FC236}">
                <a16:creationId xmlns:a16="http://schemas.microsoft.com/office/drawing/2014/main" id="{DFDDE594-0DDE-6EAD-0BBC-49681AF16DB6}"/>
              </a:ext>
            </a:extLst>
          </p:cNvPr>
          <p:cNvSpPr/>
          <p:nvPr/>
        </p:nvSpPr>
        <p:spPr>
          <a:xfrm>
            <a:off x="9890456" y="3989606"/>
            <a:ext cx="734500" cy="279144"/>
          </a:xfrm>
          <a:prstGeom prst="roundRect">
            <a:avLst>
              <a:gd name="adj" fmla="val 9679"/>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圆角 54">
            <a:extLst>
              <a:ext uri="{FF2B5EF4-FFF2-40B4-BE49-F238E27FC236}">
                <a16:creationId xmlns:a16="http://schemas.microsoft.com/office/drawing/2014/main" id="{43F7D83D-6DFC-1C66-85AD-6D3426AC61E2}"/>
              </a:ext>
            </a:extLst>
          </p:cNvPr>
          <p:cNvSpPr/>
          <p:nvPr/>
        </p:nvSpPr>
        <p:spPr>
          <a:xfrm>
            <a:off x="10732956" y="3989606"/>
            <a:ext cx="734500" cy="279144"/>
          </a:xfrm>
          <a:prstGeom prst="roundRect">
            <a:avLst>
              <a:gd name="adj" fmla="val 9679"/>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3555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5">
            <a:extLst>
              <a:ext uri="{FF2B5EF4-FFF2-40B4-BE49-F238E27FC236}">
                <a16:creationId xmlns:a16="http://schemas.microsoft.com/office/drawing/2014/main" id="{AFFBE31F-42DC-A4CA-5472-51205C3B9BFD}"/>
              </a:ext>
            </a:extLst>
          </p:cNvPr>
          <p:cNvGraphicFramePr>
            <a:graphicFrameLocks noGrp="1"/>
          </p:cNvGraphicFramePr>
          <p:nvPr/>
        </p:nvGraphicFramePr>
        <p:xfrm>
          <a:off x="0" y="3"/>
          <a:ext cx="12192000" cy="365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238813408"/>
                    </a:ext>
                  </a:extLst>
                </a:gridCol>
                <a:gridCol w="2032000">
                  <a:extLst>
                    <a:ext uri="{9D8B030D-6E8A-4147-A177-3AD203B41FA5}">
                      <a16:colId xmlns:a16="http://schemas.microsoft.com/office/drawing/2014/main" val="4134155310"/>
                    </a:ext>
                  </a:extLst>
                </a:gridCol>
                <a:gridCol w="2032000">
                  <a:extLst>
                    <a:ext uri="{9D8B030D-6E8A-4147-A177-3AD203B41FA5}">
                      <a16:colId xmlns:a16="http://schemas.microsoft.com/office/drawing/2014/main" val="667694779"/>
                    </a:ext>
                  </a:extLst>
                </a:gridCol>
                <a:gridCol w="2032000">
                  <a:extLst>
                    <a:ext uri="{9D8B030D-6E8A-4147-A177-3AD203B41FA5}">
                      <a16:colId xmlns:a16="http://schemas.microsoft.com/office/drawing/2014/main" val="2355579797"/>
                    </a:ext>
                  </a:extLst>
                </a:gridCol>
                <a:gridCol w="2032000">
                  <a:extLst>
                    <a:ext uri="{9D8B030D-6E8A-4147-A177-3AD203B41FA5}">
                      <a16:colId xmlns:a16="http://schemas.microsoft.com/office/drawing/2014/main" val="3687507388"/>
                    </a:ext>
                  </a:extLst>
                </a:gridCol>
                <a:gridCol w="2032000">
                  <a:extLst>
                    <a:ext uri="{9D8B030D-6E8A-4147-A177-3AD203B41FA5}">
                      <a16:colId xmlns:a16="http://schemas.microsoft.com/office/drawing/2014/main" val="3248093066"/>
                    </a:ext>
                  </a:extLst>
                </a:gridCol>
              </a:tblGrid>
              <a:tr h="174396">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Background</a:t>
                      </a:r>
                      <a:endParaRPr lang="zh-CN" altLang="en-US" dirty="0">
                        <a:solidFill>
                          <a:schemeClr val="tx1"/>
                        </a:solidFill>
                        <a:latin typeface="Calibri" panose="020F0502020204030204" pitchFamily="34" charset="0"/>
                        <a:cs typeface="Calibri" panose="020F0502020204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Existing Methods</a:t>
                      </a:r>
                      <a:endParaRPr lang="zh-CN" altLang="en-US"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Insight !</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Framework Design</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Experiments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189" rtl="0" eaLnBrk="1" latinLnBrk="0" hangingPunct="1"/>
                      <a:r>
                        <a:rPr lang="en-US" altLang="zh-CN"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Take away message</a:t>
                      </a:r>
                      <a:endParaRPr lang="zh-CN" altLang="en-US" sz="1800" b="1" kern="1200" dirty="0">
                        <a:solidFill>
                          <a:schemeClr val="tx1"/>
                        </a:solidFill>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46668522"/>
                  </a:ext>
                </a:extLst>
              </a:tr>
            </a:tbl>
          </a:graphicData>
        </a:graphic>
      </p:graphicFrame>
      <p:sp>
        <p:nvSpPr>
          <p:cNvPr id="4" name="日期占位符 3">
            <a:extLst>
              <a:ext uri="{FF2B5EF4-FFF2-40B4-BE49-F238E27FC236}">
                <a16:creationId xmlns:a16="http://schemas.microsoft.com/office/drawing/2014/main" id="{5B3737C9-D047-46C7-518C-1B105FB07435}"/>
              </a:ext>
            </a:extLst>
          </p:cNvPr>
          <p:cNvSpPr>
            <a:spLocks noGrp="1"/>
          </p:cNvSpPr>
          <p:nvPr>
            <p:ph type="dt" sz="half" idx="10"/>
          </p:nvPr>
        </p:nvSpPr>
        <p:spPr/>
        <p:txBody>
          <a:bodyPr/>
          <a:lstStyle/>
          <a:p>
            <a:fld id="{42925A7E-8D23-4BFE-B22A-B028E79EE939}" type="datetime1">
              <a:rPr kumimoji="1" lang="zh-CN" altLang="en-US" smtClean="0"/>
              <a:t>2023/6/17</a:t>
            </a:fld>
            <a:endParaRPr kumimoji="1" lang="zh-CN" altLang="en-US"/>
          </a:p>
        </p:txBody>
      </p:sp>
      <p:sp>
        <p:nvSpPr>
          <p:cNvPr id="6" name="灯片编号占位符 5">
            <a:extLst>
              <a:ext uri="{FF2B5EF4-FFF2-40B4-BE49-F238E27FC236}">
                <a16:creationId xmlns:a16="http://schemas.microsoft.com/office/drawing/2014/main" id="{5977D4C4-F807-CFB6-3F54-F1E78488B368}"/>
              </a:ext>
            </a:extLst>
          </p:cNvPr>
          <p:cNvSpPr>
            <a:spLocks noGrp="1"/>
          </p:cNvSpPr>
          <p:nvPr>
            <p:ph type="sldNum" sz="quarter" idx="12"/>
          </p:nvPr>
        </p:nvSpPr>
        <p:spPr/>
        <p:txBody>
          <a:bodyPr/>
          <a:lstStyle/>
          <a:p>
            <a:fld id="{977BA8E6-E826-B147-AA17-E3D76A29629C}" type="slidenum">
              <a:rPr kumimoji="1" lang="zh-CN" altLang="en-US" smtClean="0"/>
              <a:t>7</a:t>
            </a:fld>
            <a:endParaRPr kumimoji="1" lang="zh-CN" altLang="en-US"/>
          </a:p>
        </p:txBody>
      </p:sp>
      <p:sp>
        <p:nvSpPr>
          <p:cNvPr id="7" name="文本框 6">
            <a:extLst>
              <a:ext uri="{FF2B5EF4-FFF2-40B4-BE49-F238E27FC236}">
                <a16:creationId xmlns:a16="http://schemas.microsoft.com/office/drawing/2014/main" id="{A2DECD39-A1D2-130F-0029-8A6B4FB22B95}"/>
              </a:ext>
            </a:extLst>
          </p:cNvPr>
          <p:cNvSpPr txBox="1"/>
          <p:nvPr/>
        </p:nvSpPr>
        <p:spPr>
          <a:xfrm>
            <a:off x="0" y="558803"/>
            <a:ext cx="12192000" cy="707886"/>
          </a:xfrm>
          <a:prstGeom prst="rect">
            <a:avLst/>
          </a:prstGeom>
          <a:noFill/>
        </p:spPr>
        <p:txBody>
          <a:bodyPr wrap="square" rtlCol="0">
            <a:spAutoFit/>
          </a:bodyPr>
          <a:lstStyle/>
          <a:p>
            <a:pPr algn="ctr"/>
            <a:r>
              <a:rPr lang="en-US" altLang="zh-CN" sz="4000" b="1" i="0" dirty="0">
                <a:solidFill>
                  <a:srgbClr val="101214"/>
                </a:solidFill>
                <a:effectLst/>
                <a:latin typeface="PingFang SC"/>
              </a:rPr>
              <a:t>Many-to-Many calibration</a:t>
            </a:r>
            <a:endParaRPr lang="zh-CN" altLang="en-US" sz="4000" b="1" dirty="0">
              <a:latin typeface="Calibri" panose="020F0502020204030204" pitchFamily="34" charset="0"/>
              <a:cs typeface="Calibri" panose="020F0502020204030204" pitchFamily="34" charset="0"/>
            </a:endParaRPr>
          </a:p>
        </p:txBody>
      </p:sp>
      <p:pic>
        <p:nvPicPr>
          <p:cNvPr id="2" name="图片 1">
            <a:extLst>
              <a:ext uri="{FF2B5EF4-FFF2-40B4-BE49-F238E27FC236}">
                <a16:creationId xmlns:a16="http://schemas.microsoft.com/office/drawing/2014/main" id="{C6C5732D-1D2C-9FB9-C282-3A92C29630E8}"/>
              </a:ext>
            </a:extLst>
          </p:cNvPr>
          <p:cNvPicPr>
            <a:picLocks noChangeAspect="1"/>
          </p:cNvPicPr>
          <p:nvPr/>
        </p:nvPicPr>
        <p:blipFill>
          <a:blip r:embed="rId3"/>
          <a:stretch>
            <a:fillRect/>
          </a:stretch>
        </p:blipFill>
        <p:spPr>
          <a:xfrm>
            <a:off x="552863" y="2129264"/>
            <a:ext cx="5202777" cy="2599472"/>
          </a:xfrm>
          <a:prstGeom prst="rect">
            <a:avLst/>
          </a:prstGeom>
        </p:spPr>
      </p:pic>
      <p:sp>
        <p:nvSpPr>
          <p:cNvPr id="3" name="矩形: 圆角 2">
            <a:extLst>
              <a:ext uri="{FF2B5EF4-FFF2-40B4-BE49-F238E27FC236}">
                <a16:creationId xmlns:a16="http://schemas.microsoft.com/office/drawing/2014/main" id="{69E3BB64-C160-6D2B-482C-79E5CFB6A3FE}"/>
              </a:ext>
            </a:extLst>
          </p:cNvPr>
          <p:cNvSpPr/>
          <p:nvPr/>
        </p:nvSpPr>
        <p:spPr>
          <a:xfrm>
            <a:off x="3260437" y="2170585"/>
            <a:ext cx="1431636" cy="1556287"/>
          </a:xfrm>
          <a:prstGeom prst="roundRect">
            <a:avLst>
              <a:gd name="adj" fmla="val 8458"/>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5417DD59-7396-28B2-EE61-DBA6C65CC9A5}"/>
              </a:ext>
            </a:extLst>
          </p:cNvPr>
          <p:cNvCxnSpPr>
            <a:cxnSpLocks/>
          </p:cNvCxnSpPr>
          <p:nvPr/>
        </p:nvCxnSpPr>
        <p:spPr>
          <a:xfrm>
            <a:off x="4692073" y="2971819"/>
            <a:ext cx="1537854"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组合 86">
            <a:extLst>
              <a:ext uri="{FF2B5EF4-FFF2-40B4-BE49-F238E27FC236}">
                <a16:creationId xmlns:a16="http://schemas.microsoft.com/office/drawing/2014/main" id="{6EF214CB-62D9-92FB-D79C-C6774990A494}"/>
              </a:ext>
            </a:extLst>
          </p:cNvPr>
          <p:cNvGrpSpPr/>
          <p:nvPr/>
        </p:nvGrpSpPr>
        <p:grpSpPr>
          <a:xfrm>
            <a:off x="6251044" y="2813974"/>
            <a:ext cx="5835502" cy="1926126"/>
            <a:chOff x="6251044" y="2813974"/>
            <a:chExt cx="5835502" cy="1926126"/>
          </a:xfrm>
        </p:grpSpPr>
        <p:grpSp>
          <p:nvGrpSpPr>
            <p:cNvPr id="11" name="组合 10">
              <a:extLst>
                <a:ext uri="{FF2B5EF4-FFF2-40B4-BE49-F238E27FC236}">
                  <a16:creationId xmlns:a16="http://schemas.microsoft.com/office/drawing/2014/main" id="{BCB3758E-1A91-3FD4-78DB-73688ED0508A}"/>
                </a:ext>
              </a:extLst>
            </p:cNvPr>
            <p:cNvGrpSpPr/>
            <p:nvPr/>
          </p:nvGrpSpPr>
          <p:grpSpPr>
            <a:xfrm>
              <a:off x="8012796" y="3722914"/>
              <a:ext cx="1080000" cy="216000"/>
              <a:chOff x="2669851" y="2702341"/>
              <a:chExt cx="1080000" cy="216000"/>
            </a:xfrm>
          </p:grpSpPr>
          <p:sp>
            <p:nvSpPr>
              <p:cNvPr id="12" name="矩形 11">
                <a:extLst>
                  <a:ext uri="{FF2B5EF4-FFF2-40B4-BE49-F238E27FC236}">
                    <a16:creationId xmlns:a16="http://schemas.microsoft.com/office/drawing/2014/main" id="{AC633896-7FB1-EEAC-5BF0-845EF975BD44}"/>
                  </a:ext>
                </a:extLst>
              </p:cNvPr>
              <p:cNvSpPr/>
              <p:nvPr/>
            </p:nvSpPr>
            <p:spPr>
              <a:xfrm>
                <a:off x="2669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3" name="矩形 12">
                <a:extLst>
                  <a:ext uri="{FF2B5EF4-FFF2-40B4-BE49-F238E27FC236}">
                    <a16:creationId xmlns:a16="http://schemas.microsoft.com/office/drawing/2014/main" id="{4ECDA430-5AEE-D2B5-B7F9-138B62A80B03}"/>
                  </a:ext>
                </a:extLst>
              </p:cNvPr>
              <p:cNvSpPr/>
              <p:nvPr/>
            </p:nvSpPr>
            <p:spPr>
              <a:xfrm>
                <a:off x="2885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4" name="矩形 13">
                <a:extLst>
                  <a:ext uri="{FF2B5EF4-FFF2-40B4-BE49-F238E27FC236}">
                    <a16:creationId xmlns:a16="http://schemas.microsoft.com/office/drawing/2014/main" id="{F7413BFD-B434-846E-E070-FEFD3B532C4A}"/>
                  </a:ext>
                </a:extLst>
              </p:cNvPr>
              <p:cNvSpPr/>
              <p:nvPr/>
            </p:nvSpPr>
            <p:spPr>
              <a:xfrm>
                <a:off x="3101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5" name="矩形 14">
                <a:extLst>
                  <a:ext uri="{FF2B5EF4-FFF2-40B4-BE49-F238E27FC236}">
                    <a16:creationId xmlns:a16="http://schemas.microsoft.com/office/drawing/2014/main" id="{A530C029-7555-8BA7-D33E-839A3FACDC9A}"/>
                  </a:ext>
                </a:extLst>
              </p:cNvPr>
              <p:cNvSpPr/>
              <p:nvPr/>
            </p:nvSpPr>
            <p:spPr>
              <a:xfrm>
                <a:off x="3317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6" name="矩形 15">
                <a:extLst>
                  <a:ext uri="{FF2B5EF4-FFF2-40B4-BE49-F238E27FC236}">
                    <a16:creationId xmlns:a16="http://schemas.microsoft.com/office/drawing/2014/main" id="{85BC8A0D-61CF-B0D9-E59B-EF098C33B733}"/>
                  </a:ext>
                </a:extLst>
              </p:cNvPr>
              <p:cNvSpPr/>
              <p:nvPr/>
            </p:nvSpPr>
            <p:spPr>
              <a:xfrm>
                <a:off x="3533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17" name="矩形 16">
              <a:extLst>
                <a:ext uri="{FF2B5EF4-FFF2-40B4-BE49-F238E27FC236}">
                  <a16:creationId xmlns:a16="http://schemas.microsoft.com/office/drawing/2014/main" id="{F55B2060-FF07-7FF9-2C0A-CD8B82BF4EB2}"/>
                </a:ext>
              </a:extLst>
            </p:cNvPr>
            <p:cNvSpPr/>
            <p:nvPr/>
          </p:nvSpPr>
          <p:spPr>
            <a:xfrm>
              <a:off x="8010119" y="4219281"/>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8" name="矩形 17">
              <a:extLst>
                <a:ext uri="{FF2B5EF4-FFF2-40B4-BE49-F238E27FC236}">
                  <a16:creationId xmlns:a16="http://schemas.microsoft.com/office/drawing/2014/main" id="{4970EF64-BE21-DA28-15A5-9EC6446443C0}"/>
                </a:ext>
              </a:extLst>
            </p:cNvPr>
            <p:cNvSpPr/>
            <p:nvPr/>
          </p:nvSpPr>
          <p:spPr>
            <a:xfrm>
              <a:off x="8226119" y="4219281"/>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 name="矩形 18">
              <a:extLst>
                <a:ext uri="{FF2B5EF4-FFF2-40B4-BE49-F238E27FC236}">
                  <a16:creationId xmlns:a16="http://schemas.microsoft.com/office/drawing/2014/main" id="{BA69CFAD-568D-CFCD-FE47-FDAFDB364493}"/>
                </a:ext>
              </a:extLst>
            </p:cNvPr>
            <p:cNvSpPr/>
            <p:nvPr/>
          </p:nvSpPr>
          <p:spPr>
            <a:xfrm>
              <a:off x="8442119" y="4219281"/>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 name="矩形 19">
              <a:extLst>
                <a:ext uri="{FF2B5EF4-FFF2-40B4-BE49-F238E27FC236}">
                  <a16:creationId xmlns:a16="http://schemas.microsoft.com/office/drawing/2014/main" id="{25D0B8E9-7F2B-B453-449B-52DA0BF49F38}"/>
                </a:ext>
              </a:extLst>
            </p:cNvPr>
            <p:cNvSpPr/>
            <p:nvPr/>
          </p:nvSpPr>
          <p:spPr>
            <a:xfrm>
              <a:off x="8658119" y="4219281"/>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 name="矩形 20">
              <a:extLst>
                <a:ext uri="{FF2B5EF4-FFF2-40B4-BE49-F238E27FC236}">
                  <a16:creationId xmlns:a16="http://schemas.microsoft.com/office/drawing/2014/main" id="{99A0B521-FE03-26EB-43BC-DE4B50F614D9}"/>
                </a:ext>
              </a:extLst>
            </p:cNvPr>
            <p:cNvSpPr/>
            <p:nvPr/>
          </p:nvSpPr>
          <p:spPr>
            <a:xfrm>
              <a:off x="8874119" y="4219281"/>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 name="矩形 21">
              <a:extLst>
                <a:ext uri="{FF2B5EF4-FFF2-40B4-BE49-F238E27FC236}">
                  <a16:creationId xmlns:a16="http://schemas.microsoft.com/office/drawing/2014/main" id="{49B938B8-7A54-BA46-DD06-37AA4D8DB0C3}"/>
                </a:ext>
              </a:extLst>
            </p:cNvPr>
            <p:cNvSpPr/>
            <p:nvPr/>
          </p:nvSpPr>
          <p:spPr>
            <a:xfrm>
              <a:off x="9090119" y="4219281"/>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 name="矩形 22">
              <a:extLst>
                <a:ext uri="{FF2B5EF4-FFF2-40B4-BE49-F238E27FC236}">
                  <a16:creationId xmlns:a16="http://schemas.microsoft.com/office/drawing/2014/main" id="{96333C16-DAB0-E476-864C-178EE6460614}"/>
                </a:ext>
              </a:extLst>
            </p:cNvPr>
            <p:cNvSpPr/>
            <p:nvPr/>
          </p:nvSpPr>
          <p:spPr>
            <a:xfrm>
              <a:off x="9291641" y="4219281"/>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4" name="矩形 23">
              <a:extLst>
                <a:ext uri="{FF2B5EF4-FFF2-40B4-BE49-F238E27FC236}">
                  <a16:creationId xmlns:a16="http://schemas.microsoft.com/office/drawing/2014/main" id="{0E30FCF5-2FA5-0509-23F8-5002D66F72CB}"/>
                </a:ext>
              </a:extLst>
            </p:cNvPr>
            <p:cNvSpPr/>
            <p:nvPr/>
          </p:nvSpPr>
          <p:spPr>
            <a:xfrm>
              <a:off x="9507641" y="4219281"/>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5" name="矩形 24">
              <a:extLst>
                <a:ext uri="{FF2B5EF4-FFF2-40B4-BE49-F238E27FC236}">
                  <a16:creationId xmlns:a16="http://schemas.microsoft.com/office/drawing/2014/main" id="{55FDCA64-B841-293D-9472-610F7B9488C4}"/>
                </a:ext>
              </a:extLst>
            </p:cNvPr>
            <p:cNvSpPr/>
            <p:nvPr/>
          </p:nvSpPr>
          <p:spPr>
            <a:xfrm>
              <a:off x="9723641" y="4219281"/>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6" name="矩形 25">
              <a:extLst>
                <a:ext uri="{FF2B5EF4-FFF2-40B4-BE49-F238E27FC236}">
                  <a16:creationId xmlns:a16="http://schemas.microsoft.com/office/drawing/2014/main" id="{09353FBA-2E6D-1AB7-F17B-2FC75458AF13}"/>
                </a:ext>
              </a:extLst>
            </p:cNvPr>
            <p:cNvSpPr/>
            <p:nvPr/>
          </p:nvSpPr>
          <p:spPr>
            <a:xfrm>
              <a:off x="9939641" y="4219281"/>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 name="矩形 26">
              <a:extLst>
                <a:ext uri="{FF2B5EF4-FFF2-40B4-BE49-F238E27FC236}">
                  <a16:creationId xmlns:a16="http://schemas.microsoft.com/office/drawing/2014/main" id="{43099498-770D-E3D7-B5CA-80391CAA549E}"/>
                </a:ext>
              </a:extLst>
            </p:cNvPr>
            <p:cNvSpPr/>
            <p:nvPr/>
          </p:nvSpPr>
          <p:spPr>
            <a:xfrm>
              <a:off x="10155641" y="4219281"/>
              <a:ext cx="216000" cy="216000"/>
            </a:xfrm>
            <a:prstGeom prst="rect">
              <a:avLst/>
            </a:prstGeom>
            <a:solidFill>
              <a:srgbClr val="E8CE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8" name="矩形 27">
              <a:extLst>
                <a:ext uri="{FF2B5EF4-FFF2-40B4-BE49-F238E27FC236}">
                  <a16:creationId xmlns:a16="http://schemas.microsoft.com/office/drawing/2014/main" id="{B54E5188-B04B-4229-D999-611B1B416AD8}"/>
                </a:ext>
              </a:extLst>
            </p:cNvPr>
            <p:cNvSpPr/>
            <p:nvPr/>
          </p:nvSpPr>
          <p:spPr>
            <a:xfrm>
              <a:off x="10371641" y="4219281"/>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9" name="矩形 28">
              <a:extLst>
                <a:ext uri="{FF2B5EF4-FFF2-40B4-BE49-F238E27FC236}">
                  <a16:creationId xmlns:a16="http://schemas.microsoft.com/office/drawing/2014/main" id="{580D7DA2-D5F7-FDC4-C882-8BD3A8D28CDA}"/>
                </a:ext>
              </a:extLst>
            </p:cNvPr>
            <p:cNvSpPr/>
            <p:nvPr/>
          </p:nvSpPr>
          <p:spPr>
            <a:xfrm>
              <a:off x="10587641" y="4219281"/>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0" name="矩形 29">
              <a:extLst>
                <a:ext uri="{FF2B5EF4-FFF2-40B4-BE49-F238E27FC236}">
                  <a16:creationId xmlns:a16="http://schemas.microsoft.com/office/drawing/2014/main" id="{F1F5A5FE-5115-5DEF-26DA-496D2241FD76}"/>
                </a:ext>
              </a:extLst>
            </p:cNvPr>
            <p:cNvSpPr/>
            <p:nvPr/>
          </p:nvSpPr>
          <p:spPr>
            <a:xfrm>
              <a:off x="10803641" y="4219281"/>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1" name="矩形 30">
              <a:extLst>
                <a:ext uri="{FF2B5EF4-FFF2-40B4-BE49-F238E27FC236}">
                  <a16:creationId xmlns:a16="http://schemas.microsoft.com/office/drawing/2014/main" id="{EC226DF6-1187-052F-DEDF-588FAFA20076}"/>
                </a:ext>
              </a:extLst>
            </p:cNvPr>
            <p:cNvSpPr/>
            <p:nvPr/>
          </p:nvSpPr>
          <p:spPr>
            <a:xfrm>
              <a:off x="11019641" y="4219281"/>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2" name="矩形 31">
              <a:extLst>
                <a:ext uri="{FF2B5EF4-FFF2-40B4-BE49-F238E27FC236}">
                  <a16:creationId xmlns:a16="http://schemas.microsoft.com/office/drawing/2014/main" id="{D927FC8D-1AA7-6CD0-D94B-FBAD43F92136}"/>
                </a:ext>
              </a:extLst>
            </p:cNvPr>
            <p:cNvSpPr/>
            <p:nvPr/>
          </p:nvSpPr>
          <p:spPr>
            <a:xfrm>
              <a:off x="11233867" y="4219281"/>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3" name="矩形 32">
              <a:extLst>
                <a:ext uri="{FF2B5EF4-FFF2-40B4-BE49-F238E27FC236}">
                  <a16:creationId xmlns:a16="http://schemas.microsoft.com/office/drawing/2014/main" id="{2C39446F-7EBE-5F75-B74D-31CFCE01E08F}"/>
                </a:ext>
              </a:extLst>
            </p:cNvPr>
            <p:cNvSpPr/>
            <p:nvPr/>
          </p:nvSpPr>
          <p:spPr>
            <a:xfrm>
              <a:off x="11449867" y="4219281"/>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4" name="文本框 33">
              <a:extLst>
                <a:ext uri="{FF2B5EF4-FFF2-40B4-BE49-F238E27FC236}">
                  <a16:creationId xmlns:a16="http://schemas.microsoft.com/office/drawing/2014/main" id="{4B6BF8C3-E08D-8DAD-1293-F9812576A876}"/>
                </a:ext>
              </a:extLst>
            </p:cNvPr>
            <p:cNvSpPr txBox="1"/>
            <p:nvPr/>
          </p:nvSpPr>
          <p:spPr>
            <a:xfrm>
              <a:off x="6256609" y="4142615"/>
              <a:ext cx="1411452" cy="36933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Raw data</a:t>
              </a:r>
              <a:endParaRPr lang="zh-CN" altLang="en-US" dirty="0">
                <a:latin typeface="Calibri" panose="020F0502020204030204" pitchFamily="34" charset="0"/>
                <a:cs typeface="Calibri" panose="020F0502020204030204" pitchFamily="34" charset="0"/>
              </a:endParaRPr>
            </a:p>
          </p:txBody>
        </p:sp>
        <p:sp>
          <p:nvSpPr>
            <p:cNvPr id="35" name="文本框 34">
              <a:extLst>
                <a:ext uri="{FF2B5EF4-FFF2-40B4-BE49-F238E27FC236}">
                  <a16:creationId xmlns:a16="http://schemas.microsoft.com/office/drawing/2014/main" id="{D27C0791-1160-515D-0998-C12CC746EA9A}"/>
                </a:ext>
              </a:extLst>
            </p:cNvPr>
            <p:cNvSpPr txBox="1"/>
            <p:nvPr/>
          </p:nvSpPr>
          <p:spPr>
            <a:xfrm>
              <a:off x="6251044" y="3461582"/>
              <a:ext cx="1834646" cy="36933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Calibrated result </a:t>
              </a:r>
              <a:endParaRPr lang="zh-CN" altLang="en-US" dirty="0">
                <a:latin typeface="Calibri" panose="020F0502020204030204" pitchFamily="34" charset="0"/>
                <a:cs typeface="Calibri" panose="020F0502020204030204" pitchFamily="34" charset="0"/>
              </a:endParaRPr>
            </a:p>
          </p:txBody>
        </p:sp>
        <p:cxnSp>
          <p:nvCxnSpPr>
            <p:cNvPr id="36" name="直接箭头连接符 35">
              <a:extLst>
                <a:ext uri="{FF2B5EF4-FFF2-40B4-BE49-F238E27FC236}">
                  <a16:creationId xmlns:a16="http://schemas.microsoft.com/office/drawing/2014/main" id="{A0A13B77-1583-613F-E7F9-71C5C486DC4E}"/>
                </a:ext>
              </a:extLst>
            </p:cNvPr>
            <p:cNvCxnSpPr>
              <a:cxnSpLocks/>
              <a:stCxn id="19" idx="0"/>
              <a:endCxn id="14" idx="2"/>
            </p:cNvCxnSpPr>
            <p:nvPr/>
          </p:nvCxnSpPr>
          <p:spPr>
            <a:xfrm flipV="1">
              <a:off x="8550119" y="3938914"/>
              <a:ext cx="2677" cy="2803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394CE7E9-04B6-AB5E-6C9B-3A708B0A9E0F}"/>
                </a:ext>
              </a:extLst>
            </p:cNvPr>
            <p:cNvCxnSpPr>
              <a:cxnSpLocks/>
            </p:cNvCxnSpPr>
            <p:nvPr/>
          </p:nvCxnSpPr>
          <p:spPr>
            <a:xfrm>
              <a:off x="7871763" y="4601601"/>
              <a:ext cx="3992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C53FD481-0A11-9A67-A5A1-CCA039698A41}"/>
                    </a:ext>
                  </a:extLst>
                </p:cNvPr>
                <p:cNvSpPr txBox="1"/>
                <p:nvPr/>
              </p:nvSpPr>
              <p:spPr>
                <a:xfrm>
                  <a:off x="11927015" y="4463101"/>
                  <a:ext cx="1595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oMath>
                    </m:oMathPara>
                  </a14:m>
                  <a:endParaRPr lang="zh-CN" altLang="en-US" dirty="0"/>
                </a:p>
              </p:txBody>
            </p:sp>
          </mc:Choice>
          <mc:Fallback xmlns="">
            <p:sp>
              <p:nvSpPr>
                <p:cNvPr id="43" name="文本框 42">
                  <a:extLst>
                    <a:ext uri="{FF2B5EF4-FFF2-40B4-BE49-F238E27FC236}">
                      <a16:creationId xmlns:a16="http://schemas.microsoft.com/office/drawing/2014/main" id="{C53FD481-0A11-9A67-A5A1-CCA039698A41}"/>
                    </a:ext>
                  </a:extLst>
                </p:cNvPr>
                <p:cNvSpPr txBox="1">
                  <a:spLocks noRot="1" noChangeAspect="1" noMove="1" noResize="1" noEditPoints="1" noAdjustHandles="1" noChangeArrowheads="1" noChangeShapeType="1" noTextEdit="1"/>
                </p:cNvSpPr>
                <p:nvPr/>
              </p:nvSpPr>
              <p:spPr>
                <a:xfrm>
                  <a:off x="11927015" y="4463101"/>
                  <a:ext cx="159531" cy="276999"/>
                </a:xfrm>
                <a:prstGeom prst="rect">
                  <a:avLst/>
                </a:prstGeom>
                <a:blipFill>
                  <a:blip r:embed="rId4"/>
                  <a:stretch>
                    <a:fillRect l="-30769" r="-23077" b="-4348"/>
                  </a:stretch>
                </a:blipFill>
              </p:spPr>
              <p:txBody>
                <a:bodyPr/>
                <a:lstStyle/>
                <a:p>
                  <a:r>
                    <a:rPr lang="zh-CN" altLang="en-US">
                      <a:noFill/>
                    </a:rPr>
                    <a:t> </a:t>
                  </a:r>
                </a:p>
              </p:txBody>
            </p:sp>
          </mc:Fallback>
        </mc:AlternateContent>
        <p:grpSp>
          <p:nvGrpSpPr>
            <p:cNvPr id="44" name="组合 43">
              <a:extLst>
                <a:ext uri="{FF2B5EF4-FFF2-40B4-BE49-F238E27FC236}">
                  <a16:creationId xmlns:a16="http://schemas.microsoft.com/office/drawing/2014/main" id="{E2506C2E-8186-FA6E-8F3B-209BC44ABA72}"/>
                </a:ext>
              </a:extLst>
            </p:cNvPr>
            <p:cNvGrpSpPr/>
            <p:nvPr/>
          </p:nvGrpSpPr>
          <p:grpSpPr>
            <a:xfrm>
              <a:off x="8451280" y="3356137"/>
              <a:ext cx="1080000" cy="216000"/>
              <a:chOff x="3106294" y="2408138"/>
              <a:chExt cx="1080000" cy="216000"/>
            </a:xfrm>
          </p:grpSpPr>
          <p:sp>
            <p:nvSpPr>
              <p:cNvPr id="45" name="矩形 44">
                <a:extLst>
                  <a:ext uri="{FF2B5EF4-FFF2-40B4-BE49-F238E27FC236}">
                    <a16:creationId xmlns:a16="http://schemas.microsoft.com/office/drawing/2014/main" id="{1CDB817E-379B-9CDB-2CA1-E2DF08DD43BD}"/>
                  </a:ext>
                </a:extLst>
              </p:cNvPr>
              <p:cNvSpPr/>
              <p:nvPr/>
            </p:nvSpPr>
            <p:spPr>
              <a:xfrm>
                <a:off x="3106294" y="2408138"/>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6" name="矩形 45">
                <a:extLst>
                  <a:ext uri="{FF2B5EF4-FFF2-40B4-BE49-F238E27FC236}">
                    <a16:creationId xmlns:a16="http://schemas.microsoft.com/office/drawing/2014/main" id="{26B0C8FE-C40F-5CC4-F053-61E12F4FFA01}"/>
                  </a:ext>
                </a:extLst>
              </p:cNvPr>
              <p:cNvSpPr/>
              <p:nvPr/>
            </p:nvSpPr>
            <p:spPr>
              <a:xfrm>
                <a:off x="3322294" y="2408138"/>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7" name="矩形 46">
                <a:extLst>
                  <a:ext uri="{FF2B5EF4-FFF2-40B4-BE49-F238E27FC236}">
                    <a16:creationId xmlns:a16="http://schemas.microsoft.com/office/drawing/2014/main" id="{072B7279-4CEA-E7AE-6A1E-D479170C4DB7}"/>
                  </a:ext>
                </a:extLst>
              </p:cNvPr>
              <p:cNvSpPr/>
              <p:nvPr/>
            </p:nvSpPr>
            <p:spPr>
              <a:xfrm>
                <a:off x="3538294" y="2408138"/>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8" name="矩形 47">
                <a:extLst>
                  <a:ext uri="{FF2B5EF4-FFF2-40B4-BE49-F238E27FC236}">
                    <a16:creationId xmlns:a16="http://schemas.microsoft.com/office/drawing/2014/main" id="{77253340-058C-F5E3-F8B5-1C12E9AEB7B2}"/>
                  </a:ext>
                </a:extLst>
              </p:cNvPr>
              <p:cNvSpPr/>
              <p:nvPr/>
            </p:nvSpPr>
            <p:spPr>
              <a:xfrm>
                <a:off x="3754294" y="2408138"/>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9" name="矩形 48">
                <a:extLst>
                  <a:ext uri="{FF2B5EF4-FFF2-40B4-BE49-F238E27FC236}">
                    <a16:creationId xmlns:a16="http://schemas.microsoft.com/office/drawing/2014/main" id="{A96BBF8A-0441-137E-290B-7762AC7473A2}"/>
                  </a:ext>
                </a:extLst>
              </p:cNvPr>
              <p:cNvSpPr/>
              <p:nvPr/>
            </p:nvSpPr>
            <p:spPr>
              <a:xfrm>
                <a:off x="3970294" y="2408138"/>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cxnSp>
          <p:nvCxnSpPr>
            <p:cNvPr id="50" name="直接箭头连接符 49">
              <a:extLst>
                <a:ext uri="{FF2B5EF4-FFF2-40B4-BE49-F238E27FC236}">
                  <a16:creationId xmlns:a16="http://schemas.microsoft.com/office/drawing/2014/main" id="{DEE8AC86-5E42-31B0-C095-EF7C3AD7A196}"/>
                </a:ext>
              </a:extLst>
            </p:cNvPr>
            <p:cNvCxnSpPr>
              <a:cxnSpLocks/>
              <a:stCxn id="20" idx="0"/>
              <a:endCxn id="46" idx="2"/>
            </p:cNvCxnSpPr>
            <p:nvPr/>
          </p:nvCxnSpPr>
          <p:spPr>
            <a:xfrm flipV="1">
              <a:off x="8766119" y="3572137"/>
              <a:ext cx="9161" cy="64714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03307D81-8580-AFCB-0AFA-51C414DBBB58}"/>
                </a:ext>
              </a:extLst>
            </p:cNvPr>
            <p:cNvGrpSpPr/>
            <p:nvPr/>
          </p:nvGrpSpPr>
          <p:grpSpPr>
            <a:xfrm>
              <a:off x="9498567" y="3808684"/>
              <a:ext cx="523850" cy="93600"/>
              <a:chOff x="4183617" y="2981767"/>
              <a:chExt cx="523850" cy="93600"/>
            </a:xfrm>
          </p:grpSpPr>
          <p:sp>
            <p:nvSpPr>
              <p:cNvPr id="52" name="矩形 51">
                <a:extLst>
                  <a:ext uri="{FF2B5EF4-FFF2-40B4-BE49-F238E27FC236}">
                    <a16:creationId xmlns:a16="http://schemas.microsoft.com/office/drawing/2014/main" id="{0FFA11EF-DDC4-C544-50C6-D2FF158BA26F}"/>
                  </a:ext>
                </a:extLst>
              </p:cNvPr>
              <p:cNvSpPr/>
              <p:nvPr/>
            </p:nvSpPr>
            <p:spPr>
              <a:xfrm>
                <a:off x="4183617" y="2981767"/>
                <a:ext cx="91850" cy="93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3" name="矩形 52">
                <a:extLst>
                  <a:ext uri="{FF2B5EF4-FFF2-40B4-BE49-F238E27FC236}">
                    <a16:creationId xmlns:a16="http://schemas.microsoft.com/office/drawing/2014/main" id="{D46EB5A9-EAB1-1655-9B25-DF35E4F21F8C}"/>
                  </a:ext>
                </a:extLst>
              </p:cNvPr>
              <p:cNvSpPr/>
              <p:nvPr/>
            </p:nvSpPr>
            <p:spPr>
              <a:xfrm>
                <a:off x="4399617" y="2981767"/>
                <a:ext cx="91850" cy="93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4" name="矩形 53">
                <a:extLst>
                  <a:ext uri="{FF2B5EF4-FFF2-40B4-BE49-F238E27FC236}">
                    <a16:creationId xmlns:a16="http://schemas.microsoft.com/office/drawing/2014/main" id="{CDAEE842-B980-6999-8E89-5B8D2F4DBDFF}"/>
                  </a:ext>
                </a:extLst>
              </p:cNvPr>
              <p:cNvSpPr/>
              <p:nvPr/>
            </p:nvSpPr>
            <p:spPr>
              <a:xfrm>
                <a:off x="4615617" y="2981767"/>
                <a:ext cx="91850" cy="93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55" name="组合 54">
              <a:extLst>
                <a:ext uri="{FF2B5EF4-FFF2-40B4-BE49-F238E27FC236}">
                  <a16:creationId xmlns:a16="http://schemas.microsoft.com/office/drawing/2014/main" id="{99790D39-C36E-B2A4-8A07-5D4824A54421}"/>
                </a:ext>
              </a:extLst>
            </p:cNvPr>
            <p:cNvGrpSpPr/>
            <p:nvPr/>
          </p:nvGrpSpPr>
          <p:grpSpPr>
            <a:xfrm>
              <a:off x="10153867" y="3722914"/>
              <a:ext cx="1080000" cy="216000"/>
              <a:chOff x="2669851" y="2702341"/>
              <a:chExt cx="1080000" cy="216000"/>
            </a:xfrm>
          </p:grpSpPr>
          <p:sp>
            <p:nvSpPr>
              <p:cNvPr id="56" name="矩形 55">
                <a:extLst>
                  <a:ext uri="{FF2B5EF4-FFF2-40B4-BE49-F238E27FC236}">
                    <a16:creationId xmlns:a16="http://schemas.microsoft.com/office/drawing/2014/main" id="{22D15F27-CD39-0E00-AA20-B23620311C3D}"/>
                  </a:ext>
                </a:extLst>
              </p:cNvPr>
              <p:cNvSpPr/>
              <p:nvPr/>
            </p:nvSpPr>
            <p:spPr>
              <a:xfrm>
                <a:off x="2669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7" name="矩形 56">
                <a:extLst>
                  <a:ext uri="{FF2B5EF4-FFF2-40B4-BE49-F238E27FC236}">
                    <a16:creationId xmlns:a16="http://schemas.microsoft.com/office/drawing/2014/main" id="{C65AF396-E709-8127-0EA7-88607AD5BDD6}"/>
                  </a:ext>
                </a:extLst>
              </p:cNvPr>
              <p:cNvSpPr/>
              <p:nvPr/>
            </p:nvSpPr>
            <p:spPr>
              <a:xfrm>
                <a:off x="2885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8" name="矩形 57">
                <a:extLst>
                  <a:ext uri="{FF2B5EF4-FFF2-40B4-BE49-F238E27FC236}">
                    <a16:creationId xmlns:a16="http://schemas.microsoft.com/office/drawing/2014/main" id="{026EA2FB-06A6-7301-8CB5-DFECB7298601}"/>
                  </a:ext>
                </a:extLst>
              </p:cNvPr>
              <p:cNvSpPr/>
              <p:nvPr/>
            </p:nvSpPr>
            <p:spPr>
              <a:xfrm>
                <a:off x="3101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9" name="矩形 58">
                <a:extLst>
                  <a:ext uri="{FF2B5EF4-FFF2-40B4-BE49-F238E27FC236}">
                    <a16:creationId xmlns:a16="http://schemas.microsoft.com/office/drawing/2014/main" id="{E5078B99-D48B-91A4-EF6F-EDD82D57F579}"/>
                  </a:ext>
                </a:extLst>
              </p:cNvPr>
              <p:cNvSpPr/>
              <p:nvPr/>
            </p:nvSpPr>
            <p:spPr>
              <a:xfrm>
                <a:off x="3317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0" name="矩形 59">
                <a:extLst>
                  <a:ext uri="{FF2B5EF4-FFF2-40B4-BE49-F238E27FC236}">
                    <a16:creationId xmlns:a16="http://schemas.microsoft.com/office/drawing/2014/main" id="{579A5781-E888-5E65-EC9C-5793E89329D8}"/>
                  </a:ext>
                </a:extLst>
              </p:cNvPr>
              <p:cNvSpPr/>
              <p:nvPr/>
            </p:nvSpPr>
            <p:spPr>
              <a:xfrm>
                <a:off x="3533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61" name="组合 60">
              <a:extLst>
                <a:ext uri="{FF2B5EF4-FFF2-40B4-BE49-F238E27FC236}">
                  <a16:creationId xmlns:a16="http://schemas.microsoft.com/office/drawing/2014/main" id="{BF31F21B-1CC9-91FD-B2BB-542D2F446002}"/>
                </a:ext>
              </a:extLst>
            </p:cNvPr>
            <p:cNvGrpSpPr/>
            <p:nvPr/>
          </p:nvGrpSpPr>
          <p:grpSpPr>
            <a:xfrm>
              <a:off x="10369867" y="3356137"/>
              <a:ext cx="1080000" cy="216000"/>
              <a:chOff x="2669851" y="2702341"/>
              <a:chExt cx="1080000" cy="216000"/>
            </a:xfrm>
          </p:grpSpPr>
          <p:sp>
            <p:nvSpPr>
              <p:cNvPr id="62" name="矩形 61">
                <a:extLst>
                  <a:ext uri="{FF2B5EF4-FFF2-40B4-BE49-F238E27FC236}">
                    <a16:creationId xmlns:a16="http://schemas.microsoft.com/office/drawing/2014/main" id="{379D0C3E-258F-8563-1ECE-A2042C7E3AA3}"/>
                  </a:ext>
                </a:extLst>
              </p:cNvPr>
              <p:cNvSpPr/>
              <p:nvPr/>
            </p:nvSpPr>
            <p:spPr>
              <a:xfrm>
                <a:off x="2669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3" name="矩形 62">
                <a:extLst>
                  <a:ext uri="{FF2B5EF4-FFF2-40B4-BE49-F238E27FC236}">
                    <a16:creationId xmlns:a16="http://schemas.microsoft.com/office/drawing/2014/main" id="{2B6DB520-4EA0-3299-9981-EBFC9A161F05}"/>
                  </a:ext>
                </a:extLst>
              </p:cNvPr>
              <p:cNvSpPr/>
              <p:nvPr/>
            </p:nvSpPr>
            <p:spPr>
              <a:xfrm>
                <a:off x="2885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4" name="矩形 63">
                <a:extLst>
                  <a:ext uri="{FF2B5EF4-FFF2-40B4-BE49-F238E27FC236}">
                    <a16:creationId xmlns:a16="http://schemas.microsoft.com/office/drawing/2014/main" id="{B1F408BF-F73D-59C8-66BE-42B7FD5B8E70}"/>
                  </a:ext>
                </a:extLst>
              </p:cNvPr>
              <p:cNvSpPr/>
              <p:nvPr/>
            </p:nvSpPr>
            <p:spPr>
              <a:xfrm>
                <a:off x="3101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5" name="矩形 64">
                <a:extLst>
                  <a:ext uri="{FF2B5EF4-FFF2-40B4-BE49-F238E27FC236}">
                    <a16:creationId xmlns:a16="http://schemas.microsoft.com/office/drawing/2014/main" id="{50F1C253-07DB-6F1C-5D9F-44D360608C06}"/>
                  </a:ext>
                </a:extLst>
              </p:cNvPr>
              <p:cNvSpPr/>
              <p:nvPr/>
            </p:nvSpPr>
            <p:spPr>
              <a:xfrm>
                <a:off x="3317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6" name="矩形 65">
                <a:extLst>
                  <a:ext uri="{FF2B5EF4-FFF2-40B4-BE49-F238E27FC236}">
                    <a16:creationId xmlns:a16="http://schemas.microsoft.com/office/drawing/2014/main" id="{78345226-6FF9-AE72-AFB3-ED5A8D629C17}"/>
                  </a:ext>
                </a:extLst>
              </p:cNvPr>
              <p:cNvSpPr/>
              <p:nvPr/>
            </p:nvSpPr>
            <p:spPr>
              <a:xfrm>
                <a:off x="3533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67" name="组合 66">
              <a:extLst>
                <a:ext uri="{FF2B5EF4-FFF2-40B4-BE49-F238E27FC236}">
                  <a16:creationId xmlns:a16="http://schemas.microsoft.com/office/drawing/2014/main" id="{40AA39EA-C82E-7D7D-50B6-3F7FAAF929DD}"/>
                </a:ext>
              </a:extLst>
            </p:cNvPr>
            <p:cNvGrpSpPr/>
            <p:nvPr/>
          </p:nvGrpSpPr>
          <p:grpSpPr>
            <a:xfrm>
              <a:off x="10585867" y="2984136"/>
              <a:ext cx="1080000" cy="216000"/>
              <a:chOff x="2669851" y="2702341"/>
              <a:chExt cx="1080000" cy="216000"/>
            </a:xfrm>
          </p:grpSpPr>
          <p:sp>
            <p:nvSpPr>
              <p:cNvPr id="68" name="矩形 67">
                <a:extLst>
                  <a:ext uri="{FF2B5EF4-FFF2-40B4-BE49-F238E27FC236}">
                    <a16:creationId xmlns:a16="http://schemas.microsoft.com/office/drawing/2014/main" id="{3AEC1438-1512-1760-360F-A66BD59A3152}"/>
                  </a:ext>
                </a:extLst>
              </p:cNvPr>
              <p:cNvSpPr/>
              <p:nvPr/>
            </p:nvSpPr>
            <p:spPr>
              <a:xfrm>
                <a:off x="2669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9" name="矩形 68">
                <a:extLst>
                  <a:ext uri="{FF2B5EF4-FFF2-40B4-BE49-F238E27FC236}">
                    <a16:creationId xmlns:a16="http://schemas.microsoft.com/office/drawing/2014/main" id="{CD775DE9-AC1B-EF9A-E715-DC46E67A3443}"/>
                  </a:ext>
                </a:extLst>
              </p:cNvPr>
              <p:cNvSpPr/>
              <p:nvPr/>
            </p:nvSpPr>
            <p:spPr>
              <a:xfrm>
                <a:off x="2885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0" name="矩形 69">
                <a:extLst>
                  <a:ext uri="{FF2B5EF4-FFF2-40B4-BE49-F238E27FC236}">
                    <a16:creationId xmlns:a16="http://schemas.microsoft.com/office/drawing/2014/main" id="{3119E645-5119-94FD-E4A9-E1050FFE21AB}"/>
                  </a:ext>
                </a:extLst>
              </p:cNvPr>
              <p:cNvSpPr/>
              <p:nvPr/>
            </p:nvSpPr>
            <p:spPr>
              <a:xfrm>
                <a:off x="3101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1" name="矩形 70">
                <a:extLst>
                  <a:ext uri="{FF2B5EF4-FFF2-40B4-BE49-F238E27FC236}">
                    <a16:creationId xmlns:a16="http://schemas.microsoft.com/office/drawing/2014/main" id="{C260A593-F6DE-1080-3A2F-41211902F5A5}"/>
                  </a:ext>
                </a:extLst>
              </p:cNvPr>
              <p:cNvSpPr/>
              <p:nvPr/>
            </p:nvSpPr>
            <p:spPr>
              <a:xfrm>
                <a:off x="3317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2" name="矩形 71">
                <a:extLst>
                  <a:ext uri="{FF2B5EF4-FFF2-40B4-BE49-F238E27FC236}">
                    <a16:creationId xmlns:a16="http://schemas.microsoft.com/office/drawing/2014/main" id="{D362A287-3C71-C221-25B0-21EC285B3173}"/>
                  </a:ext>
                </a:extLst>
              </p:cNvPr>
              <p:cNvSpPr/>
              <p:nvPr/>
            </p:nvSpPr>
            <p:spPr>
              <a:xfrm>
                <a:off x="3533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cxnSp>
          <p:nvCxnSpPr>
            <p:cNvPr id="73" name="直接箭头连接符 72">
              <a:extLst>
                <a:ext uri="{FF2B5EF4-FFF2-40B4-BE49-F238E27FC236}">
                  <a16:creationId xmlns:a16="http://schemas.microsoft.com/office/drawing/2014/main" id="{5BA63026-84B3-48D1-00BF-02AE551A4668}"/>
                </a:ext>
              </a:extLst>
            </p:cNvPr>
            <p:cNvCxnSpPr>
              <a:cxnSpLocks/>
              <a:stCxn id="29" idx="0"/>
              <a:endCxn id="58" idx="2"/>
            </p:cNvCxnSpPr>
            <p:nvPr/>
          </p:nvCxnSpPr>
          <p:spPr>
            <a:xfrm flipH="1" flipV="1">
              <a:off x="10693867" y="3938914"/>
              <a:ext cx="1774" cy="2803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D47CD236-4D98-74F9-2A07-A86CA197925A}"/>
                </a:ext>
              </a:extLst>
            </p:cNvPr>
            <p:cNvCxnSpPr>
              <a:cxnSpLocks/>
              <a:stCxn id="30" idx="0"/>
              <a:endCxn id="64" idx="2"/>
            </p:cNvCxnSpPr>
            <p:nvPr/>
          </p:nvCxnSpPr>
          <p:spPr>
            <a:xfrm flipH="1" flipV="1">
              <a:off x="10909867" y="3572137"/>
              <a:ext cx="1774" cy="64714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E27EF3E3-7286-895D-4D53-27EF982ABE5F}"/>
                </a:ext>
              </a:extLst>
            </p:cNvPr>
            <p:cNvSpPr/>
            <p:nvPr/>
          </p:nvSpPr>
          <p:spPr>
            <a:xfrm>
              <a:off x="8401200" y="3292582"/>
              <a:ext cx="309127" cy="1383183"/>
            </a:xfrm>
            <a:prstGeom prst="rect">
              <a:avLst/>
            </a:prstGeom>
            <a:solidFill>
              <a:schemeClr val="bg1">
                <a:alpha val="0"/>
              </a:scheme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a:extLst>
                <a:ext uri="{FF2B5EF4-FFF2-40B4-BE49-F238E27FC236}">
                  <a16:creationId xmlns:a16="http://schemas.microsoft.com/office/drawing/2014/main" id="{48934CCA-5EC3-36F2-FD25-2EF81313BC91}"/>
                </a:ext>
              </a:extLst>
            </p:cNvPr>
            <p:cNvSpPr txBox="1"/>
            <p:nvPr/>
          </p:nvSpPr>
          <p:spPr>
            <a:xfrm>
              <a:off x="6402472" y="2813974"/>
              <a:ext cx="2684648" cy="369332"/>
            </a:xfrm>
            <a:prstGeom prst="rect">
              <a:avLst/>
            </a:prstGeom>
            <a:noFill/>
          </p:spPr>
          <p:txBody>
            <a:bodyPr wrap="square">
              <a:spAutoFit/>
            </a:bodyPr>
            <a:lstStyle/>
            <a:p>
              <a:r>
                <a:rPr lang="en-US" altLang="zh-CN" b="1" i="0" dirty="0">
                  <a:effectLst/>
                  <a:latin typeface="Calibri" panose="020F0502020204030204" pitchFamily="34" charset="0"/>
                  <a:ea typeface="Calibri" panose="020F0502020204030204" pitchFamily="34" charset="0"/>
                  <a:cs typeface="Calibri" panose="020F0502020204030204" pitchFamily="34" charset="0"/>
                </a:rPr>
                <a:t>Multiple calibrated values </a:t>
              </a:r>
              <a:endParaRPr lang="zh-CN" altLang="en-US" b="1" dirty="0">
                <a:latin typeface="Calibri" panose="020F0502020204030204" pitchFamily="34" charset="0"/>
                <a:cs typeface="Calibri" panose="020F0502020204030204" pitchFamily="34" charset="0"/>
              </a:endParaRPr>
            </a:p>
          </p:txBody>
        </p:sp>
        <p:cxnSp>
          <p:nvCxnSpPr>
            <p:cNvPr id="78" name="直接箭头连接符 77">
              <a:extLst>
                <a:ext uri="{FF2B5EF4-FFF2-40B4-BE49-F238E27FC236}">
                  <a16:creationId xmlns:a16="http://schemas.microsoft.com/office/drawing/2014/main" id="{96DD2DDB-D873-42CA-7B79-E19A14A11CD2}"/>
                </a:ext>
              </a:extLst>
            </p:cNvPr>
            <p:cNvCxnSpPr>
              <a:cxnSpLocks/>
              <a:stCxn id="31" idx="0"/>
              <a:endCxn id="70" idx="2"/>
            </p:cNvCxnSpPr>
            <p:nvPr/>
          </p:nvCxnSpPr>
          <p:spPr>
            <a:xfrm flipH="1" flipV="1">
              <a:off x="11125867" y="3200136"/>
              <a:ext cx="1774" cy="1019145"/>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4D067BD7-FA7F-5E74-6385-440006CB5D7A}"/>
                </a:ext>
              </a:extLst>
            </p:cNvPr>
            <p:cNvCxnSpPr>
              <a:cxnSpLocks/>
              <a:stCxn id="76" idx="0"/>
            </p:cNvCxnSpPr>
            <p:nvPr/>
          </p:nvCxnSpPr>
          <p:spPr>
            <a:xfrm flipH="1" flipV="1">
              <a:off x="8233167" y="3156799"/>
              <a:ext cx="322597" cy="13578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矩形: 圆角 80">
              <a:extLst>
                <a:ext uri="{FF2B5EF4-FFF2-40B4-BE49-F238E27FC236}">
                  <a16:creationId xmlns:a16="http://schemas.microsoft.com/office/drawing/2014/main" id="{1F5CE5F3-6D2E-EB91-CB3A-944FDBB48905}"/>
                </a:ext>
              </a:extLst>
            </p:cNvPr>
            <p:cNvSpPr/>
            <p:nvPr/>
          </p:nvSpPr>
          <p:spPr>
            <a:xfrm>
              <a:off x="7933263" y="4176270"/>
              <a:ext cx="1220078" cy="317329"/>
            </a:xfrm>
            <a:prstGeom prst="roundRect">
              <a:avLst>
                <a:gd name="adj" fmla="val 9679"/>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圆角 82">
              <a:extLst>
                <a:ext uri="{FF2B5EF4-FFF2-40B4-BE49-F238E27FC236}">
                  <a16:creationId xmlns:a16="http://schemas.microsoft.com/office/drawing/2014/main" id="{A70419F8-9170-C019-875A-317CA2AF1259}"/>
                </a:ext>
              </a:extLst>
            </p:cNvPr>
            <p:cNvSpPr/>
            <p:nvPr/>
          </p:nvSpPr>
          <p:spPr>
            <a:xfrm>
              <a:off x="10090931" y="4154914"/>
              <a:ext cx="1220078" cy="317329"/>
            </a:xfrm>
            <a:prstGeom prst="roundRect">
              <a:avLst>
                <a:gd name="adj" fmla="val 9679"/>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文本框 83">
            <a:extLst>
              <a:ext uri="{FF2B5EF4-FFF2-40B4-BE49-F238E27FC236}">
                <a16:creationId xmlns:a16="http://schemas.microsoft.com/office/drawing/2014/main" id="{56667397-7702-1D03-5DF0-259BA54024F1}"/>
              </a:ext>
            </a:extLst>
          </p:cNvPr>
          <p:cNvSpPr txBox="1"/>
          <p:nvPr/>
        </p:nvSpPr>
        <p:spPr>
          <a:xfrm>
            <a:off x="672941" y="5323376"/>
            <a:ext cx="10992926" cy="400110"/>
          </a:xfrm>
          <a:prstGeom prst="rect">
            <a:avLst/>
          </a:prstGeom>
          <a:noFill/>
          <a:ln w="28575">
            <a:solidFill>
              <a:srgbClr val="C00000"/>
            </a:solidFill>
          </a:ln>
        </p:spPr>
        <p:txBody>
          <a:bodyPr wrap="square">
            <a:spAutoFit/>
          </a:bodyPr>
          <a:lstStyle/>
          <a:p>
            <a:pPr algn="ctr"/>
            <a:r>
              <a:rPr lang="en-US" altLang="zh-CN" sz="2000" dirty="0"/>
              <a:t>Utilizes measurements in </a:t>
            </a:r>
            <a:r>
              <a:rPr lang="en-US" altLang="zh-CN" sz="2000" b="1" dirty="0">
                <a:solidFill>
                  <a:srgbClr val="C00000"/>
                </a:solidFill>
              </a:rPr>
              <a:t>recent past </a:t>
            </a:r>
            <a:r>
              <a:rPr lang="en-US" altLang="zh-CN" sz="2000" dirty="0"/>
              <a:t>and</a:t>
            </a:r>
            <a:r>
              <a:rPr lang="en-US" altLang="zh-CN" sz="2000" b="1" dirty="0">
                <a:solidFill>
                  <a:srgbClr val="C00000"/>
                </a:solidFill>
              </a:rPr>
              <a:t> near future</a:t>
            </a:r>
            <a:r>
              <a:rPr lang="en-US" altLang="zh-CN" sz="2000" dirty="0"/>
              <a:t> to calibrating low-cost measurements</a:t>
            </a:r>
            <a:endParaRPr lang="zh-CN" altLang="en-US" sz="2000" b="1" dirty="0"/>
          </a:p>
        </p:txBody>
      </p:sp>
    </p:spTree>
    <p:extLst>
      <p:ext uri="{BB962C8B-B14F-4D97-AF65-F5344CB8AC3E}">
        <p14:creationId xmlns:p14="http://schemas.microsoft.com/office/powerpoint/2010/main" val="859675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5">
            <a:extLst>
              <a:ext uri="{FF2B5EF4-FFF2-40B4-BE49-F238E27FC236}">
                <a16:creationId xmlns:a16="http://schemas.microsoft.com/office/drawing/2014/main" id="{AFFBE31F-42DC-A4CA-5472-51205C3B9BFD}"/>
              </a:ext>
            </a:extLst>
          </p:cNvPr>
          <p:cNvGraphicFramePr>
            <a:graphicFrameLocks noGrp="1"/>
          </p:cNvGraphicFramePr>
          <p:nvPr/>
        </p:nvGraphicFramePr>
        <p:xfrm>
          <a:off x="0" y="3"/>
          <a:ext cx="12192000" cy="365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238813408"/>
                    </a:ext>
                  </a:extLst>
                </a:gridCol>
                <a:gridCol w="2032000">
                  <a:extLst>
                    <a:ext uri="{9D8B030D-6E8A-4147-A177-3AD203B41FA5}">
                      <a16:colId xmlns:a16="http://schemas.microsoft.com/office/drawing/2014/main" val="4134155310"/>
                    </a:ext>
                  </a:extLst>
                </a:gridCol>
                <a:gridCol w="2032000">
                  <a:extLst>
                    <a:ext uri="{9D8B030D-6E8A-4147-A177-3AD203B41FA5}">
                      <a16:colId xmlns:a16="http://schemas.microsoft.com/office/drawing/2014/main" val="667694779"/>
                    </a:ext>
                  </a:extLst>
                </a:gridCol>
                <a:gridCol w="2032000">
                  <a:extLst>
                    <a:ext uri="{9D8B030D-6E8A-4147-A177-3AD203B41FA5}">
                      <a16:colId xmlns:a16="http://schemas.microsoft.com/office/drawing/2014/main" val="2355579797"/>
                    </a:ext>
                  </a:extLst>
                </a:gridCol>
                <a:gridCol w="2032000">
                  <a:extLst>
                    <a:ext uri="{9D8B030D-6E8A-4147-A177-3AD203B41FA5}">
                      <a16:colId xmlns:a16="http://schemas.microsoft.com/office/drawing/2014/main" val="3687507388"/>
                    </a:ext>
                  </a:extLst>
                </a:gridCol>
                <a:gridCol w="2032000">
                  <a:extLst>
                    <a:ext uri="{9D8B030D-6E8A-4147-A177-3AD203B41FA5}">
                      <a16:colId xmlns:a16="http://schemas.microsoft.com/office/drawing/2014/main" val="3248093066"/>
                    </a:ext>
                  </a:extLst>
                </a:gridCol>
              </a:tblGrid>
              <a:tr h="174396">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Background</a:t>
                      </a:r>
                      <a:endParaRPr lang="zh-CN" altLang="en-US" dirty="0">
                        <a:solidFill>
                          <a:schemeClr val="tx1"/>
                        </a:solidFill>
                        <a:latin typeface="Calibri" panose="020F0502020204030204" pitchFamily="34" charset="0"/>
                        <a:cs typeface="Calibri" panose="020F0502020204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Existing Methods</a:t>
                      </a:r>
                      <a:endParaRPr lang="zh-CN" altLang="en-US"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Insight !</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Framework Design</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Experiments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189" rtl="0" eaLnBrk="1" latinLnBrk="0" hangingPunct="1"/>
                      <a:r>
                        <a:rPr lang="en-US" altLang="zh-CN"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Take away message</a:t>
                      </a:r>
                      <a:endParaRPr lang="zh-CN" altLang="en-US" sz="1800" b="1" kern="1200" dirty="0">
                        <a:solidFill>
                          <a:schemeClr val="tx1"/>
                        </a:solidFill>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46668522"/>
                  </a:ext>
                </a:extLst>
              </a:tr>
            </a:tbl>
          </a:graphicData>
        </a:graphic>
      </p:graphicFrame>
      <p:sp>
        <p:nvSpPr>
          <p:cNvPr id="4" name="日期占位符 3">
            <a:extLst>
              <a:ext uri="{FF2B5EF4-FFF2-40B4-BE49-F238E27FC236}">
                <a16:creationId xmlns:a16="http://schemas.microsoft.com/office/drawing/2014/main" id="{5B3737C9-D047-46C7-518C-1B105FB07435}"/>
              </a:ext>
            </a:extLst>
          </p:cNvPr>
          <p:cNvSpPr>
            <a:spLocks noGrp="1"/>
          </p:cNvSpPr>
          <p:nvPr>
            <p:ph type="dt" sz="half" idx="10"/>
          </p:nvPr>
        </p:nvSpPr>
        <p:spPr/>
        <p:txBody>
          <a:bodyPr/>
          <a:lstStyle/>
          <a:p>
            <a:fld id="{42925A7E-8D23-4BFE-B22A-B028E79EE939}" type="datetime1">
              <a:rPr kumimoji="1" lang="zh-CN" altLang="en-US" smtClean="0"/>
              <a:t>2023/6/17</a:t>
            </a:fld>
            <a:endParaRPr kumimoji="1" lang="zh-CN" altLang="en-US"/>
          </a:p>
        </p:txBody>
      </p:sp>
      <p:sp>
        <p:nvSpPr>
          <p:cNvPr id="6" name="灯片编号占位符 5">
            <a:extLst>
              <a:ext uri="{FF2B5EF4-FFF2-40B4-BE49-F238E27FC236}">
                <a16:creationId xmlns:a16="http://schemas.microsoft.com/office/drawing/2014/main" id="{5977D4C4-F807-CFB6-3F54-F1E78488B368}"/>
              </a:ext>
            </a:extLst>
          </p:cNvPr>
          <p:cNvSpPr>
            <a:spLocks noGrp="1"/>
          </p:cNvSpPr>
          <p:nvPr>
            <p:ph type="sldNum" sz="quarter" idx="12"/>
          </p:nvPr>
        </p:nvSpPr>
        <p:spPr/>
        <p:txBody>
          <a:bodyPr/>
          <a:lstStyle/>
          <a:p>
            <a:fld id="{977BA8E6-E826-B147-AA17-E3D76A29629C}" type="slidenum">
              <a:rPr kumimoji="1" lang="zh-CN" altLang="en-US" smtClean="0"/>
              <a:t>8</a:t>
            </a:fld>
            <a:endParaRPr kumimoji="1" lang="zh-CN" altLang="en-US"/>
          </a:p>
        </p:txBody>
      </p:sp>
      <p:sp>
        <p:nvSpPr>
          <p:cNvPr id="7" name="文本框 6">
            <a:extLst>
              <a:ext uri="{FF2B5EF4-FFF2-40B4-BE49-F238E27FC236}">
                <a16:creationId xmlns:a16="http://schemas.microsoft.com/office/drawing/2014/main" id="{A2DECD39-A1D2-130F-0029-8A6B4FB22B95}"/>
              </a:ext>
            </a:extLst>
          </p:cNvPr>
          <p:cNvSpPr txBox="1"/>
          <p:nvPr/>
        </p:nvSpPr>
        <p:spPr>
          <a:xfrm>
            <a:off x="0" y="558803"/>
            <a:ext cx="12192000" cy="707886"/>
          </a:xfrm>
          <a:prstGeom prst="rect">
            <a:avLst/>
          </a:prstGeom>
          <a:noFill/>
        </p:spPr>
        <p:txBody>
          <a:bodyPr wrap="square" rtlCol="0">
            <a:spAutoFit/>
          </a:bodyPr>
          <a:lstStyle/>
          <a:p>
            <a:pPr algn="ctr"/>
            <a:r>
              <a:rPr lang="en-US" altLang="zh-CN" sz="4000" b="1" i="0" dirty="0">
                <a:solidFill>
                  <a:srgbClr val="101214"/>
                </a:solidFill>
                <a:effectLst/>
                <a:latin typeface="PingFang SC"/>
              </a:rPr>
              <a:t>Many-to-Many calibration</a:t>
            </a:r>
            <a:endParaRPr lang="zh-CN" altLang="en-US" sz="4000" b="1" dirty="0">
              <a:latin typeface="Calibri" panose="020F0502020204030204" pitchFamily="34" charset="0"/>
              <a:cs typeface="Calibri" panose="020F0502020204030204" pitchFamily="34" charset="0"/>
            </a:endParaRPr>
          </a:p>
        </p:txBody>
      </p:sp>
      <p:grpSp>
        <p:nvGrpSpPr>
          <p:cNvPr id="38" name="组合 37">
            <a:extLst>
              <a:ext uri="{FF2B5EF4-FFF2-40B4-BE49-F238E27FC236}">
                <a16:creationId xmlns:a16="http://schemas.microsoft.com/office/drawing/2014/main" id="{3BA65BAC-DF12-876E-9608-D360E398E736}"/>
              </a:ext>
            </a:extLst>
          </p:cNvPr>
          <p:cNvGrpSpPr/>
          <p:nvPr/>
        </p:nvGrpSpPr>
        <p:grpSpPr>
          <a:xfrm>
            <a:off x="2371822" y="2376886"/>
            <a:ext cx="6847374" cy="2400292"/>
            <a:chOff x="3045297" y="2504694"/>
            <a:chExt cx="5835502" cy="1926126"/>
          </a:xfrm>
        </p:grpSpPr>
        <p:grpSp>
          <p:nvGrpSpPr>
            <p:cNvPr id="11" name="组合 10">
              <a:extLst>
                <a:ext uri="{FF2B5EF4-FFF2-40B4-BE49-F238E27FC236}">
                  <a16:creationId xmlns:a16="http://schemas.microsoft.com/office/drawing/2014/main" id="{BCB3758E-1A91-3FD4-78DB-73688ED0508A}"/>
                </a:ext>
              </a:extLst>
            </p:cNvPr>
            <p:cNvGrpSpPr/>
            <p:nvPr/>
          </p:nvGrpSpPr>
          <p:grpSpPr>
            <a:xfrm>
              <a:off x="4807049" y="3413634"/>
              <a:ext cx="1080000" cy="216000"/>
              <a:chOff x="2669851" y="2702341"/>
              <a:chExt cx="1080000" cy="216000"/>
            </a:xfrm>
          </p:grpSpPr>
          <p:sp>
            <p:nvSpPr>
              <p:cNvPr id="12" name="矩形 11">
                <a:extLst>
                  <a:ext uri="{FF2B5EF4-FFF2-40B4-BE49-F238E27FC236}">
                    <a16:creationId xmlns:a16="http://schemas.microsoft.com/office/drawing/2014/main" id="{AC633896-7FB1-EEAC-5BF0-845EF975BD44}"/>
                  </a:ext>
                </a:extLst>
              </p:cNvPr>
              <p:cNvSpPr/>
              <p:nvPr/>
            </p:nvSpPr>
            <p:spPr>
              <a:xfrm>
                <a:off x="2669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3" name="矩形 12">
                <a:extLst>
                  <a:ext uri="{FF2B5EF4-FFF2-40B4-BE49-F238E27FC236}">
                    <a16:creationId xmlns:a16="http://schemas.microsoft.com/office/drawing/2014/main" id="{4ECDA430-5AEE-D2B5-B7F9-138B62A80B03}"/>
                  </a:ext>
                </a:extLst>
              </p:cNvPr>
              <p:cNvSpPr/>
              <p:nvPr/>
            </p:nvSpPr>
            <p:spPr>
              <a:xfrm>
                <a:off x="2885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4" name="矩形 13">
                <a:extLst>
                  <a:ext uri="{FF2B5EF4-FFF2-40B4-BE49-F238E27FC236}">
                    <a16:creationId xmlns:a16="http://schemas.microsoft.com/office/drawing/2014/main" id="{F7413BFD-B434-846E-E070-FEFD3B532C4A}"/>
                  </a:ext>
                </a:extLst>
              </p:cNvPr>
              <p:cNvSpPr/>
              <p:nvPr/>
            </p:nvSpPr>
            <p:spPr>
              <a:xfrm>
                <a:off x="3101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5" name="矩形 14">
                <a:extLst>
                  <a:ext uri="{FF2B5EF4-FFF2-40B4-BE49-F238E27FC236}">
                    <a16:creationId xmlns:a16="http://schemas.microsoft.com/office/drawing/2014/main" id="{A530C029-7555-8BA7-D33E-839A3FACDC9A}"/>
                  </a:ext>
                </a:extLst>
              </p:cNvPr>
              <p:cNvSpPr/>
              <p:nvPr/>
            </p:nvSpPr>
            <p:spPr>
              <a:xfrm>
                <a:off x="3317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6" name="矩形 15">
                <a:extLst>
                  <a:ext uri="{FF2B5EF4-FFF2-40B4-BE49-F238E27FC236}">
                    <a16:creationId xmlns:a16="http://schemas.microsoft.com/office/drawing/2014/main" id="{85BC8A0D-61CF-B0D9-E59B-EF098C33B733}"/>
                  </a:ext>
                </a:extLst>
              </p:cNvPr>
              <p:cNvSpPr/>
              <p:nvPr/>
            </p:nvSpPr>
            <p:spPr>
              <a:xfrm>
                <a:off x="3533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17" name="矩形 16">
              <a:extLst>
                <a:ext uri="{FF2B5EF4-FFF2-40B4-BE49-F238E27FC236}">
                  <a16:creationId xmlns:a16="http://schemas.microsoft.com/office/drawing/2014/main" id="{F55B2060-FF07-7FF9-2C0A-CD8B82BF4EB2}"/>
                </a:ext>
              </a:extLst>
            </p:cNvPr>
            <p:cNvSpPr/>
            <p:nvPr/>
          </p:nvSpPr>
          <p:spPr>
            <a:xfrm>
              <a:off x="4804372" y="3910001"/>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8" name="矩形 17">
              <a:extLst>
                <a:ext uri="{FF2B5EF4-FFF2-40B4-BE49-F238E27FC236}">
                  <a16:creationId xmlns:a16="http://schemas.microsoft.com/office/drawing/2014/main" id="{4970EF64-BE21-DA28-15A5-9EC6446443C0}"/>
                </a:ext>
              </a:extLst>
            </p:cNvPr>
            <p:cNvSpPr/>
            <p:nvPr/>
          </p:nvSpPr>
          <p:spPr>
            <a:xfrm>
              <a:off x="5020372" y="3910001"/>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 name="矩形 18">
              <a:extLst>
                <a:ext uri="{FF2B5EF4-FFF2-40B4-BE49-F238E27FC236}">
                  <a16:creationId xmlns:a16="http://schemas.microsoft.com/office/drawing/2014/main" id="{BA69CFAD-568D-CFCD-FE47-FDAFDB364493}"/>
                </a:ext>
              </a:extLst>
            </p:cNvPr>
            <p:cNvSpPr/>
            <p:nvPr/>
          </p:nvSpPr>
          <p:spPr>
            <a:xfrm>
              <a:off x="5236372" y="3910001"/>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 name="矩形 19">
              <a:extLst>
                <a:ext uri="{FF2B5EF4-FFF2-40B4-BE49-F238E27FC236}">
                  <a16:creationId xmlns:a16="http://schemas.microsoft.com/office/drawing/2014/main" id="{25D0B8E9-7F2B-B453-449B-52DA0BF49F38}"/>
                </a:ext>
              </a:extLst>
            </p:cNvPr>
            <p:cNvSpPr/>
            <p:nvPr/>
          </p:nvSpPr>
          <p:spPr>
            <a:xfrm>
              <a:off x="5452372" y="3910001"/>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 name="矩形 20">
              <a:extLst>
                <a:ext uri="{FF2B5EF4-FFF2-40B4-BE49-F238E27FC236}">
                  <a16:creationId xmlns:a16="http://schemas.microsoft.com/office/drawing/2014/main" id="{99A0B521-FE03-26EB-43BC-DE4B50F614D9}"/>
                </a:ext>
              </a:extLst>
            </p:cNvPr>
            <p:cNvSpPr/>
            <p:nvPr/>
          </p:nvSpPr>
          <p:spPr>
            <a:xfrm>
              <a:off x="5668372" y="3910001"/>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 name="矩形 21">
              <a:extLst>
                <a:ext uri="{FF2B5EF4-FFF2-40B4-BE49-F238E27FC236}">
                  <a16:creationId xmlns:a16="http://schemas.microsoft.com/office/drawing/2014/main" id="{49B938B8-7A54-BA46-DD06-37AA4D8DB0C3}"/>
                </a:ext>
              </a:extLst>
            </p:cNvPr>
            <p:cNvSpPr/>
            <p:nvPr/>
          </p:nvSpPr>
          <p:spPr>
            <a:xfrm>
              <a:off x="5884372" y="3910001"/>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 name="矩形 22">
              <a:extLst>
                <a:ext uri="{FF2B5EF4-FFF2-40B4-BE49-F238E27FC236}">
                  <a16:creationId xmlns:a16="http://schemas.microsoft.com/office/drawing/2014/main" id="{96333C16-DAB0-E476-864C-178EE6460614}"/>
                </a:ext>
              </a:extLst>
            </p:cNvPr>
            <p:cNvSpPr/>
            <p:nvPr/>
          </p:nvSpPr>
          <p:spPr>
            <a:xfrm>
              <a:off x="6085894" y="3910001"/>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4" name="矩形 23">
              <a:extLst>
                <a:ext uri="{FF2B5EF4-FFF2-40B4-BE49-F238E27FC236}">
                  <a16:creationId xmlns:a16="http://schemas.microsoft.com/office/drawing/2014/main" id="{0E30FCF5-2FA5-0509-23F8-5002D66F72CB}"/>
                </a:ext>
              </a:extLst>
            </p:cNvPr>
            <p:cNvSpPr/>
            <p:nvPr/>
          </p:nvSpPr>
          <p:spPr>
            <a:xfrm>
              <a:off x="6301894" y="3910001"/>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5" name="矩形 24">
              <a:extLst>
                <a:ext uri="{FF2B5EF4-FFF2-40B4-BE49-F238E27FC236}">
                  <a16:creationId xmlns:a16="http://schemas.microsoft.com/office/drawing/2014/main" id="{55FDCA64-B841-293D-9472-610F7B9488C4}"/>
                </a:ext>
              </a:extLst>
            </p:cNvPr>
            <p:cNvSpPr/>
            <p:nvPr/>
          </p:nvSpPr>
          <p:spPr>
            <a:xfrm>
              <a:off x="6517894" y="3910001"/>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6" name="矩形 25">
              <a:extLst>
                <a:ext uri="{FF2B5EF4-FFF2-40B4-BE49-F238E27FC236}">
                  <a16:creationId xmlns:a16="http://schemas.microsoft.com/office/drawing/2014/main" id="{09353FBA-2E6D-1AB7-F17B-2FC75458AF13}"/>
                </a:ext>
              </a:extLst>
            </p:cNvPr>
            <p:cNvSpPr/>
            <p:nvPr/>
          </p:nvSpPr>
          <p:spPr>
            <a:xfrm>
              <a:off x="6733894" y="3910001"/>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 name="矩形 26">
              <a:extLst>
                <a:ext uri="{FF2B5EF4-FFF2-40B4-BE49-F238E27FC236}">
                  <a16:creationId xmlns:a16="http://schemas.microsoft.com/office/drawing/2014/main" id="{43099498-770D-E3D7-B5CA-80391CAA549E}"/>
                </a:ext>
              </a:extLst>
            </p:cNvPr>
            <p:cNvSpPr/>
            <p:nvPr/>
          </p:nvSpPr>
          <p:spPr>
            <a:xfrm>
              <a:off x="6949894" y="3910001"/>
              <a:ext cx="216000" cy="216000"/>
            </a:xfrm>
            <a:prstGeom prst="rect">
              <a:avLst/>
            </a:prstGeom>
            <a:solidFill>
              <a:srgbClr val="E8CE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8" name="矩形 27">
              <a:extLst>
                <a:ext uri="{FF2B5EF4-FFF2-40B4-BE49-F238E27FC236}">
                  <a16:creationId xmlns:a16="http://schemas.microsoft.com/office/drawing/2014/main" id="{B54E5188-B04B-4229-D999-611B1B416AD8}"/>
                </a:ext>
              </a:extLst>
            </p:cNvPr>
            <p:cNvSpPr/>
            <p:nvPr/>
          </p:nvSpPr>
          <p:spPr>
            <a:xfrm>
              <a:off x="7165894" y="3910001"/>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9" name="矩形 28">
              <a:extLst>
                <a:ext uri="{FF2B5EF4-FFF2-40B4-BE49-F238E27FC236}">
                  <a16:creationId xmlns:a16="http://schemas.microsoft.com/office/drawing/2014/main" id="{580D7DA2-D5F7-FDC4-C882-8BD3A8D28CDA}"/>
                </a:ext>
              </a:extLst>
            </p:cNvPr>
            <p:cNvSpPr/>
            <p:nvPr/>
          </p:nvSpPr>
          <p:spPr>
            <a:xfrm>
              <a:off x="7381894" y="3910001"/>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0" name="矩形 29">
              <a:extLst>
                <a:ext uri="{FF2B5EF4-FFF2-40B4-BE49-F238E27FC236}">
                  <a16:creationId xmlns:a16="http://schemas.microsoft.com/office/drawing/2014/main" id="{F1F5A5FE-5115-5DEF-26DA-496D2241FD76}"/>
                </a:ext>
              </a:extLst>
            </p:cNvPr>
            <p:cNvSpPr/>
            <p:nvPr/>
          </p:nvSpPr>
          <p:spPr>
            <a:xfrm>
              <a:off x="7597894" y="3910001"/>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1" name="矩形 30">
              <a:extLst>
                <a:ext uri="{FF2B5EF4-FFF2-40B4-BE49-F238E27FC236}">
                  <a16:creationId xmlns:a16="http://schemas.microsoft.com/office/drawing/2014/main" id="{EC226DF6-1187-052F-DEDF-588FAFA20076}"/>
                </a:ext>
              </a:extLst>
            </p:cNvPr>
            <p:cNvSpPr/>
            <p:nvPr/>
          </p:nvSpPr>
          <p:spPr>
            <a:xfrm>
              <a:off x="7813894" y="3910001"/>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2" name="矩形 31">
              <a:extLst>
                <a:ext uri="{FF2B5EF4-FFF2-40B4-BE49-F238E27FC236}">
                  <a16:creationId xmlns:a16="http://schemas.microsoft.com/office/drawing/2014/main" id="{D927FC8D-1AA7-6CD0-D94B-FBAD43F92136}"/>
                </a:ext>
              </a:extLst>
            </p:cNvPr>
            <p:cNvSpPr/>
            <p:nvPr/>
          </p:nvSpPr>
          <p:spPr>
            <a:xfrm>
              <a:off x="8028120" y="3910001"/>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3" name="矩形 32">
              <a:extLst>
                <a:ext uri="{FF2B5EF4-FFF2-40B4-BE49-F238E27FC236}">
                  <a16:creationId xmlns:a16="http://schemas.microsoft.com/office/drawing/2014/main" id="{2C39446F-7EBE-5F75-B74D-31CFCE01E08F}"/>
                </a:ext>
              </a:extLst>
            </p:cNvPr>
            <p:cNvSpPr/>
            <p:nvPr/>
          </p:nvSpPr>
          <p:spPr>
            <a:xfrm>
              <a:off x="8244120" y="3910001"/>
              <a:ext cx="216000" cy="216000"/>
            </a:xfrm>
            <a:prstGeom prst="rect">
              <a:avLst/>
            </a:prstGeom>
            <a:solidFill>
              <a:srgbClr val="E8CE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4" name="文本框 33">
              <a:extLst>
                <a:ext uri="{FF2B5EF4-FFF2-40B4-BE49-F238E27FC236}">
                  <a16:creationId xmlns:a16="http://schemas.microsoft.com/office/drawing/2014/main" id="{4B6BF8C3-E08D-8DAD-1293-F9812576A876}"/>
                </a:ext>
              </a:extLst>
            </p:cNvPr>
            <p:cNvSpPr txBox="1"/>
            <p:nvPr/>
          </p:nvSpPr>
          <p:spPr>
            <a:xfrm>
              <a:off x="3050862" y="3833335"/>
              <a:ext cx="1411452" cy="321070"/>
            </a:xfrm>
            <a:prstGeom prst="rect">
              <a:avLst/>
            </a:prstGeom>
            <a:noFill/>
          </p:spPr>
          <p:txBody>
            <a:bodyPr wrap="square" rtlCol="0">
              <a:spAutoFit/>
            </a:bodyPr>
            <a:lstStyle/>
            <a:p>
              <a:r>
                <a:rPr lang="en-US" altLang="zh-CN" sz="2000" dirty="0">
                  <a:latin typeface="Calibri" panose="020F0502020204030204" pitchFamily="34" charset="0"/>
                  <a:ea typeface="Calibri" panose="020F0502020204030204" pitchFamily="34" charset="0"/>
                  <a:cs typeface="Calibri" panose="020F0502020204030204" pitchFamily="34" charset="0"/>
                </a:rPr>
                <a:t>Raw data</a:t>
              </a:r>
              <a:endParaRPr lang="zh-CN" altLang="en-US" sz="2000" dirty="0">
                <a:latin typeface="Calibri" panose="020F0502020204030204" pitchFamily="34" charset="0"/>
                <a:cs typeface="Calibri" panose="020F0502020204030204" pitchFamily="34" charset="0"/>
              </a:endParaRPr>
            </a:p>
          </p:txBody>
        </p:sp>
        <p:sp>
          <p:nvSpPr>
            <p:cNvPr id="35" name="文本框 34">
              <a:extLst>
                <a:ext uri="{FF2B5EF4-FFF2-40B4-BE49-F238E27FC236}">
                  <a16:creationId xmlns:a16="http://schemas.microsoft.com/office/drawing/2014/main" id="{D27C0791-1160-515D-0998-C12CC746EA9A}"/>
                </a:ext>
              </a:extLst>
            </p:cNvPr>
            <p:cNvSpPr txBox="1"/>
            <p:nvPr/>
          </p:nvSpPr>
          <p:spPr>
            <a:xfrm>
              <a:off x="3045297" y="3152302"/>
              <a:ext cx="1834646" cy="321070"/>
            </a:xfrm>
            <a:prstGeom prst="rect">
              <a:avLst/>
            </a:prstGeom>
            <a:noFill/>
          </p:spPr>
          <p:txBody>
            <a:bodyPr wrap="square" rtlCol="0">
              <a:spAutoFit/>
            </a:bodyPr>
            <a:lstStyle/>
            <a:p>
              <a:r>
                <a:rPr lang="en-US" altLang="zh-CN" sz="2000" dirty="0">
                  <a:latin typeface="Calibri" panose="020F0502020204030204" pitchFamily="34" charset="0"/>
                  <a:ea typeface="Calibri" panose="020F0502020204030204" pitchFamily="34" charset="0"/>
                  <a:cs typeface="Calibri" panose="020F0502020204030204" pitchFamily="34" charset="0"/>
                </a:rPr>
                <a:t>Calibrated result </a:t>
              </a:r>
              <a:endParaRPr lang="zh-CN" altLang="en-US" sz="2000" dirty="0">
                <a:latin typeface="Calibri" panose="020F0502020204030204" pitchFamily="34" charset="0"/>
                <a:cs typeface="Calibri" panose="020F0502020204030204" pitchFamily="34" charset="0"/>
              </a:endParaRPr>
            </a:p>
          </p:txBody>
        </p:sp>
        <p:cxnSp>
          <p:nvCxnSpPr>
            <p:cNvPr id="36" name="直接箭头连接符 35">
              <a:extLst>
                <a:ext uri="{FF2B5EF4-FFF2-40B4-BE49-F238E27FC236}">
                  <a16:creationId xmlns:a16="http://schemas.microsoft.com/office/drawing/2014/main" id="{A0A13B77-1583-613F-E7F9-71C5C486DC4E}"/>
                </a:ext>
              </a:extLst>
            </p:cNvPr>
            <p:cNvCxnSpPr>
              <a:cxnSpLocks/>
              <a:stCxn id="19" idx="0"/>
              <a:endCxn id="14" idx="2"/>
            </p:cNvCxnSpPr>
            <p:nvPr/>
          </p:nvCxnSpPr>
          <p:spPr>
            <a:xfrm flipV="1">
              <a:off x="5344372" y="3629634"/>
              <a:ext cx="2677" cy="2803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394CE7E9-04B6-AB5E-6C9B-3A708B0A9E0F}"/>
                </a:ext>
              </a:extLst>
            </p:cNvPr>
            <p:cNvCxnSpPr>
              <a:cxnSpLocks/>
            </p:cNvCxnSpPr>
            <p:nvPr/>
          </p:nvCxnSpPr>
          <p:spPr>
            <a:xfrm>
              <a:off x="4666016" y="4292321"/>
              <a:ext cx="3992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C53FD481-0A11-9A67-A5A1-CCA039698A41}"/>
                    </a:ext>
                  </a:extLst>
                </p:cNvPr>
                <p:cNvSpPr txBox="1"/>
                <p:nvPr/>
              </p:nvSpPr>
              <p:spPr>
                <a:xfrm>
                  <a:off x="8721268" y="4153821"/>
                  <a:ext cx="1595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oMath>
                    </m:oMathPara>
                  </a14:m>
                  <a:endParaRPr lang="zh-CN" altLang="en-US" dirty="0"/>
                </a:p>
              </p:txBody>
            </p:sp>
          </mc:Choice>
          <mc:Fallback xmlns="">
            <p:sp>
              <p:nvSpPr>
                <p:cNvPr id="43" name="文本框 42">
                  <a:extLst>
                    <a:ext uri="{FF2B5EF4-FFF2-40B4-BE49-F238E27FC236}">
                      <a16:creationId xmlns:a16="http://schemas.microsoft.com/office/drawing/2014/main" id="{C53FD481-0A11-9A67-A5A1-CCA039698A41}"/>
                    </a:ext>
                  </a:extLst>
                </p:cNvPr>
                <p:cNvSpPr txBox="1">
                  <a:spLocks noRot="1" noChangeAspect="1" noMove="1" noResize="1" noEditPoints="1" noAdjustHandles="1" noChangeArrowheads="1" noChangeShapeType="1" noTextEdit="1"/>
                </p:cNvSpPr>
                <p:nvPr/>
              </p:nvSpPr>
              <p:spPr>
                <a:xfrm>
                  <a:off x="8721268" y="4153821"/>
                  <a:ext cx="159531" cy="276999"/>
                </a:xfrm>
                <a:prstGeom prst="rect">
                  <a:avLst/>
                </a:prstGeom>
                <a:blipFill>
                  <a:blip r:embed="rId3"/>
                  <a:stretch>
                    <a:fillRect l="-20000" r="-13333"/>
                  </a:stretch>
                </a:blipFill>
              </p:spPr>
              <p:txBody>
                <a:bodyPr/>
                <a:lstStyle/>
                <a:p>
                  <a:r>
                    <a:rPr lang="zh-CN" altLang="en-US">
                      <a:noFill/>
                    </a:rPr>
                    <a:t> </a:t>
                  </a:r>
                </a:p>
              </p:txBody>
            </p:sp>
          </mc:Fallback>
        </mc:AlternateContent>
        <p:grpSp>
          <p:nvGrpSpPr>
            <p:cNvPr id="44" name="组合 43">
              <a:extLst>
                <a:ext uri="{FF2B5EF4-FFF2-40B4-BE49-F238E27FC236}">
                  <a16:creationId xmlns:a16="http://schemas.microsoft.com/office/drawing/2014/main" id="{E2506C2E-8186-FA6E-8F3B-209BC44ABA72}"/>
                </a:ext>
              </a:extLst>
            </p:cNvPr>
            <p:cNvGrpSpPr/>
            <p:nvPr/>
          </p:nvGrpSpPr>
          <p:grpSpPr>
            <a:xfrm>
              <a:off x="5245533" y="3046857"/>
              <a:ext cx="1080000" cy="216000"/>
              <a:chOff x="3106294" y="2408138"/>
              <a:chExt cx="1080000" cy="216000"/>
            </a:xfrm>
          </p:grpSpPr>
          <p:sp>
            <p:nvSpPr>
              <p:cNvPr id="45" name="矩形 44">
                <a:extLst>
                  <a:ext uri="{FF2B5EF4-FFF2-40B4-BE49-F238E27FC236}">
                    <a16:creationId xmlns:a16="http://schemas.microsoft.com/office/drawing/2014/main" id="{1CDB817E-379B-9CDB-2CA1-E2DF08DD43BD}"/>
                  </a:ext>
                </a:extLst>
              </p:cNvPr>
              <p:cNvSpPr/>
              <p:nvPr/>
            </p:nvSpPr>
            <p:spPr>
              <a:xfrm>
                <a:off x="3106294" y="2408138"/>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6" name="矩形 45">
                <a:extLst>
                  <a:ext uri="{FF2B5EF4-FFF2-40B4-BE49-F238E27FC236}">
                    <a16:creationId xmlns:a16="http://schemas.microsoft.com/office/drawing/2014/main" id="{26B0C8FE-C40F-5CC4-F053-61E12F4FFA01}"/>
                  </a:ext>
                </a:extLst>
              </p:cNvPr>
              <p:cNvSpPr/>
              <p:nvPr/>
            </p:nvSpPr>
            <p:spPr>
              <a:xfrm>
                <a:off x="3322294" y="2408138"/>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7" name="矩形 46">
                <a:extLst>
                  <a:ext uri="{FF2B5EF4-FFF2-40B4-BE49-F238E27FC236}">
                    <a16:creationId xmlns:a16="http://schemas.microsoft.com/office/drawing/2014/main" id="{072B7279-4CEA-E7AE-6A1E-D479170C4DB7}"/>
                  </a:ext>
                </a:extLst>
              </p:cNvPr>
              <p:cNvSpPr/>
              <p:nvPr/>
            </p:nvSpPr>
            <p:spPr>
              <a:xfrm>
                <a:off x="3538294" y="2408138"/>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8" name="矩形 47">
                <a:extLst>
                  <a:ext uri="{FF2B5EF4-FFF2-40B4-BE49-F238E27FC236}">
                    <a16:creationId xmlns:a16="http://schemas.microsoft.com/office/drawing/2014/main" id="{77253340-058C-F5E3-F8B5-1C12E9AEB7B2}"/>
                  </a:ext>
                </a:extLst>
              </p:cNvPr>
              <p:cNvSpPr/>
              <p:nvPr/>
            </p:nvSpPr>
            <p:spPr>
              <a:xfrm>
                <a:off x="3754294" y="2408138"/>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9" name="矩形 48">
                <a:extLst>
                  <a:ext uri="{FF2B5EF4-FFF2-40B4-BE49-F238E27FC236}">
                    <a16:creationId xmlns:a16="http://schemas.microsoft.com/office/drawing/2014/main" id="{A96BBF8A-0441-137E-290B-7762AC7473A2}"/>
                  </a:ext>
                </a:extLst>
              </p:cNvPr>
              <p:cNvSpPr/>
              <p:nvPr/>
            </p:nvSpPr>
            <p:spPr>
              <a:xfrm>
                <a:off x="3970294" y="2408138"/>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cxnSp>
          <p:nvCxnSpPr>
            <p:cNvPr id="50" name="直接箭头连接符 49">
              <a:extLst>
                <a:ext uri="{FF2B5EF4-FFF2-40B4-BE49-F238E27FC236}">
                  <a16:creationId xmlns:a16="http://schemas.microsoft.com/office/drawing/2014/main" id="{DEE8AC86-5E42-31B0-C095-EF7C3AD7A196}"/>
                </a:ext>
              </a:extLst>
            </p:cNvPr>
            <p:cNvCxnSpPr>
              <a:cxnSpLocks/>
              <a:stCxn id="20" idx="0"/>
              <a:endCxn id="46" idx="2"/>
            </p:cNvCxnSpPr>
            <p:nvPr/>
          </p:nvCxnSpPr>
          <p:spPr>
            <a:xfrm flipV="1">
              <a:off x="5560372" y="3262857"/>
              <a:ext cx="9161" cy="64714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03307D81-8580-AFCB-0AFA-51C414DBBB58}"/>
                </a:ext>
              </a:extLst>
            </p:cNvPr>
            <p:cNvGrpSpPr/>
            <p:nvPr/>
          </p:nvGrpSpPr>
          <p:grpSpPr>
            <a:xfrm>
              <a:off x="6292820" y="3499404"/>
              <a:ext cx="523850" cy="93600"/>
              <a:chOff x="4183617" y="2981767"/>
              <a:chExt cx="523850" cy="93600"/>
            </a:xfrm>
          </p:grpSpPr>
          <p:sp>
            <p:nvSpPr>
              <p:cNvPr id="52" name="矩形 51">
                <a:extLst>
                  <a:ext uri="{FF2B5EF4-FFF2-40B4-BE49-F238E27FC236}">
                    <a16:creationId xmlns:a16="http://schemas.microsoft.com/office/drawing/2014/main" id="{0FFA11EF-DDC4-C544-50C6-D2FF158BA26F}"/>
                  </a:ext>
                </a:extLst>
              </p:cNvPr>
              <p:cNvSpPr/>
              <p:nvPr/>
            </p:nvSpPr>
            <p:spPr>
              <a:xfrm>
                <a:off x="4183617" y="2981767"/>
                <a:ext cx="91850" cy="93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3" name="矩形 52">
                <a:extLst>
                  <a:ext uri="{FF2B5EF4-FFF2-40B4-BE49-F238E27FC236}">
                    <a16:creationId xmlns:a16="http://schemas.microsoft.com/office/drawing/2014/main" id="{D46EB5A9-EAB1-1655-9B25-DF35E4F21F8C}"/>
                  </a:ext>
                </a:extLst>
              </p:cNvPr>
              <p:cNvSpPr/>
              <p:nvPr/>
            </p:nvSpPr>
            <p:spPr>
              <a:xfrm>
                <a:off x="4399617" y="2981767"/>
                <a:ext cx="91850" cy="93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4" name="矩形 53">
                <a:extLst>
                  <a:ext uri="{FF2B5EF4-FFF2-40B4-BE49-F238E27FC236}">
                    <a16:creationId xmlns:a16="http://schemas.microsoft.com/office/drawing/2014/main" id="{CDAEE842-B980-6999-8E89-5B8D2F4DBDFF}"/>
                  </a:ext>
                </a:extLst>
              </p:cNvPr>
              <p:cNvSpPr/>
              <p:nvPr/>
            </p:nvSpPr>
            <p:spPr>
              <a:xfrm>
                <a:off x="4615617" y="2981767"/>
                <a:ext cx="91850" cy="93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55" name="组合 54">
              <a:extLst>
                <a:ext uri="{FF2B5EF4-FFF2-40B4-BE49-F238E27FC236}">
                  <a16:creationId xmlns:a16="http://schemas.microsoft.com/office/drawing/2014/main" id="{99790D39-C36E-B2A4-8A07-5D4824A54421}"/>
                </a:ext>
              </a:extLst>
            </p:cNvPr>
            <p:cNvGrpSpPr/>
            <p:nvPr/>
          </p:nvGrpSpPr>
          <p:grpSpPr>
            <a:xfrm>
              <a:off x="6948120" y="3413634"/>
              <a:ext cx="1080000" cy="216000"/>
              <a:chOff x="2669851" y="2702341"/>
              <a:chExt cx="1080000" cy="216000"/>
            </a:xfrm>
          </p:grpSpPr>
          <p:sp>
            <p:nvSpPr>
              <p:cNvPr id="56" name="矩形 55">
                <a:extLst>
                  <a:ext uri="{FF2B5EF4-FFF2-40B4-BE49-F238E27FC236}">
                    <a16:creationId xmlns:a16="http://schemas.microsoft.com/office/drawing/2014/main" id="{22D15F27-CD39-0E00-AA20-B23620311C3D}"/>
                  </a:ext>
                </a:extLst>
              </p:cNvPr>
              <p:cNvSpPr/>
              <p:nvPr/>
            </p:nvSpPr>
            <p:spPr>
              <a:xfrm>
                <a:off x="2669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7" name="矩形 56">
                <a:extLst>
                  <a:ext uri="{FF2B5EF4-FFF2-40B4-BE49-F238E27FC236}">
                    <a16:creationId xmlns:a16="http://schemas.microsoft.com/office/drawing/2014/main" id="{C65AF396-E709-8127-0EA7-88607AD5BDD6}"/>
                  </a:ext>
                </a:extLst>
              </p:cNvPr>
              <p:cNvSpPr/>
              <p:nvPr/>
            </p:nvSpPr>
            <p:spPr>
              <a:xfrm>
                <a:off x="2885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8" name="矩形 57">
                <a:extLst>
                  <a:ext uri="{FF2B5EF4-FFF2-40B4-BE49-F238E27FC236}">
                    <a16:creationId xmlns:a16="http://schemas.microsoft.com/office/drawing/2014/main" id="{026EA2FB-06A6-7301-8CB5-DFECB7298601}"/>
                  </a:ext>
                </a:extLst>
              </p:cNvPr>
              <p:cNvSpPr/>
              <p:nvPr/>
            </p:nvSpPr>
            <p:spPr>
              <a:xfrm>
                <a:off x="3101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9" name="矩形 58">
                <a:extLst>
                  <a:ext uri="{FF2B5EF4-FFF2-40B4-BE49-F238E27FC236}">
                    <a16:creationId xmlns:a16="http://schemas.microsoft.com/office/drawing/2014/main" id="{E5078B99-D48B-91A4-EF6F-EDD82D57F579}"/>
                  </a:ext>
                </a:extLst>
              </p:cNvPr>
              <p:cNvSpPr/>
              <p:nvPr/>
            </p:nvSpPr>
            <p:spPr>
              <a:xfrm>
                <a:off x="3317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0" name="矩形 59">
                <a:extLst>
                  <a:ext uri="{FF2B5EF4-FFF2-40B4-BE49-F238E27FC236}">
                    <a16:creationId xmlns:a16="http://schemas.microsoft.com/office/drawing/2014/main" id="{579A5781-E888-5E65-EC9C-5793E89329D8}"/>
                  </a:ext>
                </a:extLst>
              </p:cNvPr>
              <p:cNvSpPr/>
              <p:nvPr/>
            </p:nvSpPr>
            <p:spPr>
              <a:xfrm>
                <a:off x="3533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61" name="组合 60">
              <a:extLst>
                <a:ext uri="{FF2B5EF4-FFF2-40B4-BE49-F238E27FC236}">
                  <a16:creationId xmlns:a16="http://schemas.microsoft.com/office/drawing/2014/main" id="{BF31F21B-1CC9-91FD-B2BB-542D2F446002}"/>
                </a:ext>
              </a:extLst>
            </p:cNvPr>
            <p:cNvGrpSpPr/>
            <p:nvPr/>
          </p:nvGrpSpPr>
          <p:grpSpPr>
            <a:xfrm>
              <a:off x="7164120" y="3046857"/>
              <a:ext cx="1080000" cy="216000"/>
              <a:chOff x="2669851" y="2702341"/>
              <a:chExt cx="1080000" cy="216000"/>
            </a:xfrm>
          </p:grpSpPr>
          <p:sp>
            <p:nvSpPr>
              <p:cNvPr id="62" name="矩形 61">
                <a:extLst>
                  <a:ext uri="{FF2B5EF4-FFF2-40B4-BE49-F238E27FC236}">
                    <a16:creationId xmlns:a16="http://schemas.microsoft.com/office/drawing/2014/main" id="{379D0C3E-258F-8563-1ECE-A2042C7E3AA3}"/>
                  </a:ext>
                </a:extLst>
              </p:cNvPr>
              <p:cNvSpPr/>
              <p:nvPr/>
            </p:nvSpPr>
            <p:spPr>
              <a:xfrm>
                <a:off x="2669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3" name="矩形 62">
                <a:extLst>
                  <a:ext uri="{FF2B5EF4-FFF2-40B4-BE49-F238E27FC236}">
                    <a16:creationId xmlns:a16="http://schemas.microsoft.com/office/drawing/2014/main" id="{2B6DB520-4EA0-3299-9981-EBFC9A161F05}"/>
                  </a:ext>
                </a:extLst>
              </p:cNvPr>
              <p:cNvSpPr/>
              <p:nvPr/>
            </p:nvSpPr>
            <p:spPr>
              <a:xfrm>
                <a:off x="2885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4" name="矩形 63">
                <a:extLst>
                  <a:ext uri="{FF2B5EF4-FFF2-40B4-BE49-F238E27FC236}">
                    <a16:creationId xmlns:a16="http://schemas.microsoft.com/office/drawing/2014/main" id="{B1F408BF-F73D-59C8-66BE-42B7FD5B8E70}"/>
                  </a:ext>
                </a:extLst>
              </p:cNvPr>
              <p:cNvSpPr/>
              <p:nvPr/>
            </p:nvSpPr>
            <p:spPr>
              <a:xfrm>
                <a:off x="3101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5" name="矩形 64">
                <a:extLst>
                  <a:ext uri="{FF2B5EF4-FFF2-40B4-BE49-F238E27FC236}">
                    <a16:creationId xmlns:a16="http://schemas.microsoft.com/office/drawing/2014/main" id="{50F1C253-07DB-6F1C-5D9F-44D360608C06}"/>
                  </a:ext>
                </a:extLst>
              </p:cNvPr>
              <p:cNvSpPr/>
              <p:nvPr/>
            </p:nvSpPr>
            <p:spPr>
              <a:xfrm>
                <a:off x="3317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6" name="矩形 65">
                <a:extLst>
                  <a:ext uri="{FF2B5EF4-FFF2-40B4-BE49-F238E27FC236}">
                    <a16:creationId xmlns:a16="http://schemas.microsoft.com/office/drawing/2014/main" id="{78345226-6FF9-AE72-AFB3-ED5A8D629C17}"/>
                  </a:ext>
                </a:extLst>
              </p:cNvPr>
              <p:cNvSpPr/>
              <p:nvPr/>
            </p:nvSpPr>
            <p:spPr>
              <a:xfrm>
                <a:off x="3533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67" name="组合 66">
              <a:extLst>
                <a:ext uri="{FF2B5EF4-FFF2-40B4-BE49-F238E27FC236}">
                  <a16:creationId xmlns:a16="http://schemas.microsoft.com/office/drawing/2014/main" id="{40AA39EA-C82E-7D7D-50B6-3F7FAAF929DD}"/>
                </a:ext>
              </a:extLst>
            </p:cNvPr>
            <p:cNvGrpSpPr/>
            <p:nvPr/>
          </p:nvGrpSpPr>
          <p:grpSpPr>
            <a:xfrm>
              <a:off x="7380120" y="2674856"/>
              <a:ext cx="1080000" cy="216000"/>
              <a:chOff x="2669851" y="2702341"/>
              <a:chExt cx="1080000" cy="216000"/>
            </a:xfrm>
          </p:grpSpPr>
          <p:sp>
            <p:nvSpPr>
              <p:cNvPr id="68" name="矩形 67">
                <a:extLst>
                  <a:ext uri="{FF2B5EF4-FFF2-40B4-BE49-F238E27FC236}">
                    <a16:creationId xmlns:a16="http://schemas.microsoft.com/office/drawing/2014/main" id="{3AEC1438-1512-1760-360F-A66BD59A3152}"/>
                  </a:ext>
                </a:extLst>
              </p:cNvPr>
              <p:cNvSpPr/>
              <p:nvPr/>
            </p:nvSpPr>
            <p:spPr>
              <a:xfrm>
                <a:off x="2669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9" name="矩形 68">
                <a:extLst>
                  <a:ext uri="{FF2B5EF4-FFF2-40B4-BE49-F238E27FC236}">
                    <a16:creationId xmlns:a16="http://schemas.microsoft.com/office/drawing/2014/main" id="{CD775DE9-AC1B-EF9A-E715-DC46E67A3443}"/>
                  </a:ext>
                </a:extLst>
              </p:cNvPr>
              <p:cNvSpPr/>
              <p:nvPr/>
            </p:nvSpPr>
            <p:spPr>
              <a:xfrm>
                <a:off x="2885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0" name="矩形 69">
                <a:extLst>
                  <a:ext uri="{FF2B5EF4-FFF2-40B4-BE49-F238E27FC236}">
                    <a16:creationId xmlns:a16="http://schemas.microsoft.com/office/drawing/2014/main" id="{3119E645-5119-94FD-E4A9-E1050FFE21AB}"/>
                  </a:ext>
                </a:extLst>
              </p:cNvPr>
              <p:cNvSpPr/>
              <p:nvPr/>
            </p:nvSpPr>
            <p:spPr>
              <a:xfrm>
                <a:off x="3101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1" name="矩形 70">
                <a:extLst>
                  <a:ext uri="{FF2B5EF4-FFF2-40B4-BE49-F238E27FC236}">
                    <a16:creationId xmlns:a16="http://schemas.microsoft.com/office/drawing/2014/main" id="{C260A593-F6DE-1080-3A2F-41211902F5A5}"/>
                  </a:ext>
                </a:extLst>
              </p:cNvPr>
              <p:cNvSpPr/>
              <p:nvPr/>
            </p:nvSpPr>
            <p:spPr>
              <a:xfrm>
                <a:off x="3317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2" name="矩形 71">
                <a:extLst>
                  <a:ext uri="{FF2B5EF4-FFF2-40B4-BE49-F238E27FC236}">
                    <a16:creationId xmlns:a16="http://schemas.microsoft.com/office/drawing/2014/main" id="{D362A287-3C71-C221-25B0-21EC285B3173}"/>
                  </a:ext>
                </a:extLst>
              </p:cNvPr>
              <p:cNvSpPr/>
              <p:nvPr/>
            </p:nvSpPr>
            <p:spPr>
              <a:xfrm>
                <a:off x="3533851" y="2702341"/>
                <a:ext cx="216000" cy="216000"/>
              </a:xfrm>
              <a:prstGeom prst="rect">
                <a:avLst/>
              </a:prstGeom>
              <a:solidFill>
                <a:srgbClr val="C0D0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cxnSp>
          <p:nvCxnSpPr>
            <p:cNvPr id="73" name="直接箭头连接符 72">
              <a:extLst>
                <a:ext uri="{FF2B5EF4-FFF2-40B4-BE49-F238E27FC236}">
                  <a16:creationId xmlns:a16="http://schemas.microsoft.com/office/drawing/2014/main" id="{5BA63026-84B3-48D1-00BF-02AE551A4668}"/>
                </a:ext>
              </a:extLst>
            </p:cNvPr>
            <p:cNvCxnSpPr>
              <a:cxnSpLocks/>
              <a:stCxn id="29" idx="0"/>
              <a:endCxn id="58" idx="2"/>
            </p:cNvCxnSpPr>
            <p:nvPr/>
          </p:nvCxnSpPr>
          <p:spPr>
            <a:xfrm flipH="1" flipV="1">
              <a:off x="7488120" y="3629634"/>
              <a:ext cx="1774" cy="2803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D47CD236-4D98-74F9-2A07-A86CA197925A}"/>
                </a:ext>
              </a:extLst>
            </p:cNvPr>
            <p:cNvCxnSpPr>
              <a:cxnSpLocks/>
              <a:stCxn id="30" idx="0"/>
              <a:endCxn id="64" idx="2"/>
            </p:cNvCxnSpPr>
            <p:nvPr/>
          </p:nvCxnSpPr>
          <p:spPr>
            <a:xfrm flipH="1" flipV="1">
              <a:off x="7704120" y="3262857"/>
              <a:ext cx="1774" cy="64714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E27EF3E3-7286-895D-4D53-27EF982ABE5F}"/>
                </a:ext>
              </a:extLst>
            </p:cNvPr>
            <p:cNvSpPr/>
            <p:nvPr/>
          </p:nvSpPr>
          <p:spPr>
            <a:xfrm>
              <a:off x="5195453" y="2983302"/>
              <a:ext cx="309127" cy="1388773"/>
            </a:xfrm>
            <a:prstGeom prst="rect">
              <a:avLst/>
            </a:prstGeom>
            <a:solidFill>
              <a:schemeClr val="bg1">
                <a:alpha val="0"/>
              </a:scheme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a:extLst>
                <a:ext uri="{FF2B5EF4-FFF2-40B4-BE49-F238E27FC236}">
                  <a16:creationId xmlns:a16="http://schemas.microsoft.com/office/drawing/2014/main" id="{48934CCA-5EC3-36F2-FD25-2EF81313BC91}"/>
                </a:ext>
              </a:extLst>
            </p:cNvPr>
            <p:cNvSpPr txBox="1"/>
            <p:nvPr/>
          </p:nvSpPr>
          <p:spPr>
            <a:xfrm>
              <a:off x="3196725" y="2504694"/>
              <a:ext cx="2684648" cy="321070"/>
            </a:xfrm>
            <a:prstGeom prst="rect">
              <a:avLst/>
            </a:prstGeom>
            <a:noFill/>
          </p:spPr>
          <p:txBody>
            <a:bodyPr wrap="square">
              <a:spAutoFit/>
            </a:bodyPr>
            <a:lstStyle/>
            <a:p>
              <a:r>
                <a:rPr lang="en-US" altLang="zh-CN" sz="2000" b="1" i="0" dirty="0">
                  <a:effectLst/>
                  <a:latin typeface="Calibri" panose="020F0502020204030204" pitchFamily="34" charset="0"/>
                  <a:ea typeface="Calibri" panose="020F0502020204030204" pitchFamily="34" charset="0"/>
                  <a:cs typeface="Calibri" panose="020F0502020204030204" pitchFamily="34" charset="0"/>
                </a:rPr>
                <a:t>Multiple calibrated values </a:t>
              </a:r>
              <a:endParaRPr lang="zh-CN" altLang="en-US" sz="2000" b="1" dirty="0">
                <a:latin typeface="Calibri" panose="020F0502020204030204" pitchFamily="34" charset="0"/>
                <a:cs typeface="Calibri" panose="020F0502020204030204" pitchFamily="34" charset="0"/>
              </a:endParaRPr>
            </a:p>
          </p:txBody>
        </p:sp>
        <p:cxnSp>
          <p:nvCxnSpPr>
            <p:cNvPr id="78" name="直接箭头连接符 77">
              <a:extLst>
                <a:ext uri="{FF2B5EF4-FFF2-40B4-BE49-F238E27FC236}">
                  <a16:creationId xmlns:a16="http://schemas.microsoft.com/office/drawing/2014/main" id="{96DD2DDB-D873-42CA-7B79-E19A14A11CD2}"/>
                </a:ext>
              </a:extLst>
            </p:cNvPr>
            <p:cNvCxnSpPr>
              <a:cxnSpLocks/>
              <a:stCxn id="31" idx="0"/>
              <a:endCxn id="70" idx="2"/>
            </p:cNvCxnSpPr>
            <p:nvPr/>
          </p:nvCxnSpPr>
          <p:spPr>
            <a:xfrm flipH="1" flipV="1">
              <a:off x="7920120" y="2890856"/>
              <a:ext cx="1774" cy="1019145"/>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4D067BD7-FA7F-5E74-6385-440006CB5D7A}"/>
                </a:ext>
              </a:extLst>
            </p:cNvPr>
            <p:cNvCxnSpPr>
              <a:cxnSpLocks/>
              <a:stCxn id="76" idx="0"/>
            </p:cNvCxnSpPr>
            <p:nvPr/>
          </p:nvCxnSpPr>
          <p:spPr>
            <a:xfrm flipH="1" flipV="1">
              <a:off x="5027420" y="2847519"/>
              <a:ext cx="322597" cy="13578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矩形: 圆角 80">
              <a:extLst>
                <a:ext uri="{FF2B5EF4-FFF2-40B4-BE49-F238E27FC236}">
                  <a16:creationId xmlns:a16="http://schemas.microsoft.com/office/drawing/2014/main" id="{1F5CE5F3-6D2E-EB91-CB3A-944FDBB48905}"/>
                </a:ext>
              </a:extLst>
            </p:cNvPr>
            <p:cNvSpPr/>
            <p:nvPr/>
          </p:nvSpPr>
          <p:spPr>
            <a:xfrm>
              <a:off x="4727516" y="3866990"/>
              <a:ext cx="1220078" cy="317329"/>
            </a:xfrm>
            <a:prstGeom prst="roundRect">
              <a:avLst>
                <a:gd name="adj" fmla="val 9679"/>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圆角 82">
              <a:extLst>
                <a:ext uri="{FF2B5EF4-FFF2-40B4-BE49-F238E27FC236}">
                  <a16:creationId xmlns:a16="http://schemas.microsoft.com/office/drawing/2014/main" id="{A70419F8-9170-C019-875A-317CA2AF1259}"/>
                </a:ext>
              </a:extLst>
            </p:cNvPr>
            <p:cNvSpPr/>
            <p:nvPr/>
          </p:nvSpPr>
          <p:spPr>
            <a:xfrm>
              <a:off x="6885184" y="3845634"/>
              <a:ext cx="1220078" cy="317329"/>
            </a:xfrm>
            <a:prstGeom prst="roundRect">
              <a:avLst>
                <a:gd name="adj" fmla="val 9679"/>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文本框 39">
            <a:extLst>
              <a:ext uri="{FF2B5EF4-FFF2-40B4-BE49-F238E27FC236}">
                <a16:creationId xmlns:a16="http://schemas.microsoft.com/office/drawing/2014/main" id="{0261158E-C0B5-B879-C013-D4281A34DEF7}"/>
              </a:ext>
            </a:extLst>
          </p:cNvPr>
          <p:cNvSpPr txBox="1"/>
          <p:nvPr/>
        </p:nvSpPr>
        <p:spPr>
          <a:xfrm>
            <a:off x="580845" y="5326651"/>
            <a:ext cx="11032836" cy="400110"/>
          </a:xfrm>
          <a:prstGeom prst="rect">
            <a:avLst/>
          </a:prstGeom>
          <a:noFill/>
          <a:ln w="28575">
            <a:solidFill>
              <a:srgbClr val="C00000"/>
            </a:solidFill>
          </a:ln>
        </p:spPr>
        <p:txBody>
          <a:bodyPr wrap="square">
            <a:spAutoFit/>
          </a:bodyPr>
          <a:lstStyle/>
          <a:p>
            <a:pPr algn="ctr"/>
            <a:r>
              <a:rPr lang="en-US" altLang="zh-CN" sz="2000" dirty="0"/>
              <a:t>P</a:t>
            </a:r>
            <a:r>
              <a:rPr lang="zh-CN" altLang="en-US" sz="2000" dirty="0"/>
              <a:t>rovid</a:t>
            </a:r>
            <a:r>
              <a:rPr lang="en-US" altLang="zh-CN" sz="2000" dirty="0"/>
              <a:t>ing</a:t>
            </a:r>
            <a:r>
              <a:rPr lang="zh-CN" altLang="en-US" sz="2000" dirty="0"/>
              <a:t> immediate calibration with its </a:t>
            </a:r>
            <a:r>
              <a:rPr lang="zh-CN" altLang="en-US" sz="2000" b="1" dirty="0">
                <a:solidFill>
                  <a:srgbClr val="C00000"/>
                </a:solidFill>
              </a:rPr>
              <a:t>gradual refinement </a:t>
            </a:r>
            <a:r>
              <a:rPr lang="zh-CN" altLang="en-US" sz="2000" dirty="0"/>
              <a:t>as further measurements become available</a:t>
            </a:r>
          </a:p>
        </p:txBody>
      </p:sp>
    </p:spTree>
    <p:extLst>
      <p:ext uri="{BB962C8B-B14F-4D97-AF65-F5344CB8AC3E}">
        <p14:creationId xmlns:p14="http://schemas.microsoft.com/office/powerpoint/2010/main" val="3763684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5">
            <a:extLst>
              <a:ext uri="{FF2B5EF4-FFF2-40B4-BE49-F238E27FC236}">
                <a16:creationId xmlns:a16="http://schemas.microsoft.com/office/drawing/2014/main" id="{AFFBE31F-42DC-A4CA-5472-51205C3B9BFD}"/>
              </a:ext>
            </a:extLst>
          </p:cNvPr>
          <p:cNvGraphicFramePr>
            <a:graphicFrameLocks noGrp="1"/>
          </p:cNvGraphicFramePr>
          <p:nvPr/>
        </p:nvGraphicFramePr>
        <p:xfrm>
          <a:off x="0" y="3"/>
          <a:ext cx="12192000" cy="365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238813408"/>
                    </a:ext>
                  </a:extLst>
                </a:gridCol>
                <a:gridCol w="2032000">
                  <a:extLst>
                    <a:ext uri="{9D8B030D-6E8A-4147-A177-3AD203B41FA5}">
                      <a16:colId xmlns:a16="http://schemas.microsoft.com/office/drawing/2014/main" val="4134155310"/>
                    </a:ext>
                  </a:extLst>
                </a:gridCol>
                <a:gridCol w="2032000">
                  <a:extLst>
                    <a:ext uri="{9D8B030D-6E8A-4147-A177-3AD203B41FA5}">
                      <a16:colId xmlns:a16="http://schemas.microsoft.com/office/drawing/2014/main" val="667694779"/>
                    </a:ext>
                  </a:extLst>
                </a:gridCol>
                <a:gridCol w="2032000">
                  <a:extLst>
                    <a:ext uri="{9D8B030D-6E8A-4147-A177-3AD203B41FA5}">
                      <a16:colId xmlns:a16="http://schemas.microsoft.com/office/drawing/2014/main" val="2355579797"/>
                    </a:ext>
                  </a:extLst>
                </a:gridCol>
                <a:gridCol w="2032000">
                  <a:extLst>
                    <a:ext uri="{9D8B030D-6E8A-4147-A177-3AD203B41FA5}">
                      <a16:colId xmlns:a16="http://schemas.microsoft.com/office/drawing/2014/main" val="3687507388"/>
                    </a:ext>
                  </a:extLst>
                </a:gridCol>
                <a:gridCol w="2032000">
                  <a:extLst>
                    <a:ext uri="{9D8B030D-6E8A-4147-A177-3AD203B41FA5}">
                      <a16:colId xmlns:a16="http://schemas.microsoft.com/office/drawing/2014/main" val="3248093066"/>
                    </a:ext>
                  </a:extLst>
                </a:gridCol>
              </a:tblGrid>
              <a:tr h="174396">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Background</a:t>
                      </a:r>
                      <a:endParaRPr lang="zh-CN" altLang="en-US" dirty="0">
                        <a:solidFill>
                          <a:schemeClr val="tx1"/>
                        </a:solidFill>
                        <a:latin typeface="Calibri" panose="020F0502020204030204" pitchFamily="34" charset="0"/>
                        <a:cs typeface="Calibri" panose="020F0502020204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Existing Methods</a:t>
                      </a:r>
                      <a:endParaRPr lang="zh-CN" altLang="en-US"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Insight !</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Framework Design</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Experiments</a:t>
                      </a:r>
                      <a:endParaRPr lang="zh-CN" alt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189" rtl="0" eaLnBrk="1" latinLnBrk="0" hangingPunct="1"/>
                      <a:r>
                        <a:rPr lang="en-US" altLang="zh-CN"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Take away message</a:t>
                      </a:r>
                      <a:endParaRPr lang="zh-CN" altLang="en-US" sz="1800" b="1" kern="1200" dirty="0">
                        <a:solidFill>
                          <a:schemeClr val="tx1"/>
                        </a:solidFill>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46668522"/>
                  </a:ext>
                </a:extLst>
              </a:tr>
            </a:tbl>
          </a:graphicData>
        </a:graphic>
      </p:graphicFrame>
      <p:sp>
        <p:nvSpPr>
          <p:cNvPr id="4" name="日期占位符 3">
            <a:extLst>
              <a:ext uri="{FF2B5EF4-FFF2-40B4-BE49-F238E27FC236}">
                <a16:creationId xmlns:a16="http://schemas.microsoft.com/office/drawing/2014/main" id="{5B3737C9-D047-46C7-518C-1B105FB07435}"/>
              </a:ext>
            </a:extLst>
          </p:cNvPr>
          <p:cNvSpPr>
            <a:spLocks noGrp="1"/>
          </p:cNvSpPr>
          <p:nvPr>
            <p:ph type="dt" sz="half" idx="10"/>
          </p:nvPr>
        </p:nvSpPr>
        <p:spPr/>
        <p:txBody>
          <a:bodyPr/>
          <a:lstStyle/>
          <a:p>
            <a:fld id="{42925A7E-8D23-4BFE-B22A-B028E79EE939}" type="datetime1">
              <a:rPr kumimoji="1" lang="zh-CN" altLang="en-US" smtClean="0"/>
              <a:t>2023/6/17</a:t>
            </a:fld>
            <a:endParaRPr kumimoji="1" lang="zh-CN" altLang="en-US"/>
          </a:p>
        </p:txBody>
      </p:sp>
      <p:sp>
        <p:nvSpPr>
          <p:cNvPr id="6" name="灯片编号占位符 5">
            <a:extLst>
              <a:ext uri="{FF2B5EF4-FFF2-40B4-BE49-F238E27FC236}">
                <a16:creationId xmlns:a16="http://schemas.microsoft.com/office/drawing/2014/main" id="{5977D4C4-F807-CFB6-3F54-F1E78488B368}"/>
              </a:ext>
            </a:extLst>
          </p:cNvPr>
          <p:cNvSpPr>
            <a:spLocks noGrp="1"/>
          </p:cNvSpPr>
          <p:nvPr>
            <p:ph type="sldNum" sz="quarter" idx="12"/>
          </p:nvPr>
        </p:nvSpPr>
        <p:spPr/>
        <p:txBody>
          <a:bodyPr/>
          <a:lstStyle/>
          <a:p>
            <a:fld id="{977BA8E6-E826-B147-AA17-E3D76A29629C}" type="slidenum">
              <a:rPr kumimoji="1" lang="zh-CN" altLang="en-US" smtClean="0"/>
              <a:t>9</a:t>
            </a:fld>
            <a:endParaRPr kumimoji="1" lang="zh-CN" altLang="en-US"/>
          </a:p>
        </p:txBody>
      </p:sp>
      <p:sp>
        <p:nvSpPr>
          <p:cNvPr id="7" name="文本框 6">
            <a:extLst>
              <a:ext uri="{FF2B5EF4-FFF2-40B4-BE49-F238E27FC236}">
                <a16:creationId xmlns:a16="http://schemas.microsoft.com/office/drawing/2014/main" id="{A2DECD39-A1D2-130F-0029-8A6B4FB22B95}"/>
              </a:ext>
            </a:extLst>
          </p:cNvPr>
          <p:cNvSpPr txBox="1"/>
          <p:nvPr/>
        </p:nvSpPr>
        <p:spPr>
          <a:xfrm>
            <a:off x="0" y="558803"/>
            <a:ext cx="12192000" cy="707886"/>
          </a:xfrm>
          <a:prstGeom prst="rect">
            <a:avLst/>
          </a:prstGeom>
          <a:noFill/>
        </p:spPr>
        <p:txBody>
          <a:bodyPr wrap="square" rtlCol="0">
            <a:spAutoFit/>
          </a:bodyPr>
          <a:lstStyle/>
          <a:p>
            <a:pPr algn="ctr"/>
            <a:r>
              <a:rPr lang="en-US" altLang="zh-CN" sz="4000" b="1" i="0" dirty="0">
                <a:solidFill>
                  <a:srgbClr val="101214"/>
                </a:solidFill>
                <a:effectLst/>
                <a:latin typeface="PingFang SC"/>
              </a:rPr>
              <a:t>Existing Methods</a:t>
            </a:r>
            <a:endParaRPr lang="zh-CN" altLang="en-US" sz="4000" b="1" dirty="0">
              <a:latin typeface="Calibri" panose="020F0502020204030204" pitchFamily="34" charset="0"/>
              <a:cs typeface="Calibri" panose="020F0502020204030204" pitchFamily="34" charset="0"/>
            </a:endParaRPr>
          </a:p>
        </p:txBody>
      </p:sp>
      <p:sp>
        <p:nvSpPr>
          <p:cNvPr id="12" name="文本框 11">
            <a:extLst>
              <a:ext uri="{FF2B5EF4-FFF2-40B4-BE49-F238E27FC236}">
                <a16:creationId xmlns:a16="http://schemas.microsoft.com/office/drawing/2014/main" id="{8229E2BA-5AAD-729F-2BC1-DDEB0FDA9A5B}"/>
              </a:ext>
            </a:extLst>
          </p:cNvPr>
          <p:cNvSpPr txBox="1"/>
          <p:nvPr/>
        </p:nvSpPr>
        <p:spPr>
          <a:xfrm>
            <a:off x="1459303" y="1741274"/>
            <a:ext cx="9083880" cy="400110"/>
          </a:xfrm>
          <a:prstGeom prst="rect">
            <a:avLst/>
          </a:prstGeom>
          <a:noFill/>
          <a:ln w="28575">
            <a:solidFill>
              <a:srgbClr val="C00000"/>
            </a:solidFill>
          </a:ln>
        </p:spPr>
        <p:txBody>
          <a:bodyPr wrap="square">
            <a:spAutoFit/>
          </a:bodyPr>
          <a:lstStyle/>
          <a:p>
            <a:pPr algn="ctr"/>
            <a:r>
              <a:rPr lang="en-US" altLang="zh-CN" sz="2000" b="1" dirty="0"/>
              <a:t>However, all these methods are </a:t>
            </a:r>
            <a:r>
              <a:rPr lang="en-US" altLang="zh-CN" sz="2000" b="1" dirty="0">
                <a:solidFill>
                  <a:srgbClr val="C00000"/>
                </a:solidFill>
              </a:rPr>
              <a:t>data-hungry</a:t>
            </a:r>
            <a:r>
              <a:rPr lang="en-US" altLang="zh-CN" sz="2000" b="1" dirty="0"/>
              <a:t>, and it’s hard to collect sufficient data</a:t>
            </a:r>
            <a:endParaRPr lang="zh-CN" altLang="en-US" sz="2000" b="1" dirty="0"/>
          </a:p>
        </p:txBody>
      </p:sp>
      <p:grpSp>
        <p:nvGrpSpPr>
          <p:cNvPr id="17" name="组合 16">
            <a:extLst>
              <a:ext uri="{FF2B5EF4-FFF2-40B4-BE49-F238E27FC236}">
                <a16:creationId xmlns:a16="http://schemas.microsoft.com/office/drawing/2014/main" id="{10BA28BB-F28C-BD77-DA69-D0E47CDA5368}"/>
              </a:ext>
            </a:extLst>
          </p:cNvPr>
          <p:cNvGrpSpPr/>
          <p:nvPr/>
        </p:nvGrpSpPr>
        <p:grpSpPr>
          <a:xfrm>
            <a:off x="922855" y="2978702"/>
            <a:ext cx="4154085" cy="2199475"/>
            <a:chOff x="5678024" y="2081580"/>
            <a:chExt cx="3344765" cy="1782201"/>
          </a:xfrm>
        </p:grpSpPr>
        <p:pic>
          <p:nvPicPr>
            <p:cNvPr id="16" name="图片 15">
              <a:extLst>
                <a:ext uri="{FF2B5EF4-FFF2-40B4-BE49-F238E27FC236}">
                  <a16:creationId xmlns:a16="http://schemas.microsoft.com/office/drawing/2014/main" id="{DE7B50F7-A2E4-82FF-BF25-E0B1D11AF338}"/>
                </a:ext>
              </a:extLst>
            </p:cNvPr>
            <p:cNvPicPr>
              <a:picLocks noChangeAspect="1"/>
            </p:cNvPicPr>
            <p:nvPr/>
          </p:nvPicPr>
          <p:blipFill>
            <a:blip r:embed="rId3"/>
            <a:stretch>
              <a:fillRect/>
            </a:stretch>
          </p:blipFill>
          <p:spPr>
            <a:xfrm>
              <a:off x="5678024" y="2081580"/>
              <a:ext cx="1637238" cy="1782201"/>
            </a:xfrm>
            <a:prstGeom prst="rect">
              <a:avLst/>
            </a:prstGeom>
          </p:spPr>
        </p:pic>
        <p:pic>
          <p:nvPicPr>
            <p:cNvPr id="11266" name="Picture 2" descr="你晓得如何区别大气环境质量监测站房与空气质量监测微站么？-河南环清科技有限公司">
              <a:extLst>
                <a:ext uri="{FF2B5EF4-FFF2-40B4-BE49-F238E27FC236}">
                  <a16:creationId xmlns:a16="http://schemas.microsoft.com/office/drawing/2014/main" id="{B112BE24-8997-5A37-F72D-E2E3E2197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62" y="2101782"/>
              <a:ext cx="1707527" cy="1724602"/>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文本框 17">
            <a:extLst>
              <a:ext uri="{FF2B5EF4-FFF2-40B4-BE49-F238E27FC236}">
                <a16:creationId xmlns:a16="http://schemas.microsoft.com/office/drawing/2014/main" id="{C8D1F8B5-320F-5483-F406-ABBADAEF002C}"/>
              </a:ext>
            </a:extLst>
          </p:cNvPr>
          <p:cNvSpPr txBox="1"/>
          <p:nvPr/>
        </p:nvSpPr>
        <p:spPr>
          <a:xfrm>
            <a:off x="922855" y="5472481"/>
            <a:ext cx="4321038" cy="369332"/>
          </a:xfrm>
          <a:prstGeom prst="rect">
            <a:avLst/>
          </a:prstGeom>
          <a:noFill/>
        </p:spPr>
        <p:txBody>
          <a:bodyPr wrap="square" rtlCol="0">
            <a:spAutoFit/>
          </a:bodyPr>
          <a:lstStyle/>
          <a:p>
            <a:pPr algn="ctr"/>
            <a:r>
              <a:rPr lang="en-US" altLang="zh-CN" dirty="0"/>
              <a:t>Sparsely distributed monitoring stations</a:t>
            </a:r>
            <a:endParaRPr lang="zh-CN" altLang="en-US" dirty="0"/>
          </a:p>
        </p:txBody>
      </p:sp>
      <p:sp>
        <p:nvSpPr>
          <p:cNvPr id="20" name="文本框 19">
            <a:extLst>
              <a:ext uri="{FF2B5EF4-FFF2-40B4-BE49-F238E27FC236}">
                <a16:creationId xmlns:a16="http://schemas.microsoft.com/office/drawing/2014/main" id="{049EFBD4-65CE-BEBF-1A1E-02E770D96838}"/>
              </a:ext>
            </a:extLst>
          </p:cNvPr>
          <p:cNvSpPr txBox="1"/>
          <p:nvPr/>
        </p:nvSpPr>
        <p:spPr>
          <a:xfrm>
            <a:off x="6001243" y="5472481"/>
            <a:ext cx="5334309" cy="369332"/>
          </a:xfrm>
          <a:prstGeom prst="rect">
            <a:avLst/>
          </a:prstGeom>
          <a:noFill/>
        </p:spPr>
        <p:txBody>
          <a:bodyPr wrap="square">
            <a:spAutoFit/>
          </a:bodyPr>
          <a:lstStyle/>
          <a:p>
            <a:pPr algn="ctr"/>
            <a:r>
              <a:rPr lang="en-US" altLang="zh-CN" dirty="0"/>
              <a:t>Various combinations of sensors and usage scenarios</a:t>
            </a:r>
            <a:endParaRPr lang="zh-CN" altLang="en-US" dirty="0"/>
          </a:p>
        </p:txBody>
      </p:sp>
      <p:grpSp>
        <p:nvGrpSpPr>
          <p:cNvPr id="29" name="组合 28">
            <a:extLst>
              <a:ext uri="{FF2B5EF4-FFF2-40B4-BE49-F238E27FC236}">
                <a16:creationId xmlns:a16="http://schemas.microsoft.com/office/drawing/2014/main" id="{B82E68C4-E871-0588-2E31-FE50D9D7657F}"/>
              </a:ext>
            </a:extLst>
          </p:cNvPr>
          <p:cNvGrpSpPr/>
          <p:nvPr/>
        </p:nvGrpSpPr>
        <p:grpSpPr>
          <a:xfrm>
            <a:off x="6142597" y="2978702"/>
            <a:ext cx="5051599" cy="2193958"/>
            <a:chOff x="6742671" y="2647092"/>
            <a:chExt cx="5051599" cy="2193958"/>
          </a:xfrm>
        </p:grpSpPr>
        <p:pic>
          <p:nvPicPr>
            <p:cNvPr id="24" name="图片 23">
              <a:extLst>
                <a:ext uri="{FF2B5EF4-FFF2-40B4-BE49-F238E27FC236}">
                  <a16:creationId xmlns:a16="http://schemas.microsoft.com/office/drawing/2014/main" id="{1D0B6EA5-9D54-1BFD-6CEA-EA61FBF698B8}"/>
                </a:ext>
              </a:extLst>
            </p:cNvPr>
            <p:cNvPicPr>
              <a:picLocks noChangeAspect="1"/>
            </p:cNvPicPr>
            <p:nvPr/>
          </p:nvPicPr>
          <p:blipFill>
            <a:blip r:embed="rId5"/>
            <a:stretch>
              <a:fillRect/>
            </a:stretch>
          </p:blipFill>
          <p:spPr>
            <a:xfrm>
              <a:off x="6742671" y="2712659"/>
              <a:ext cx="2062122" cy="2128391"/>
            </a:xfrm>
            <a:prstGeom prst="rect">
              <a:avLst/>
            </a:prstGeom>
          </p:spPr>
        </p:pic>
        <p:pic>
          <p:nvPicPr>
            <p:cNvPr id="28" name="图片 27">
              <a:extLst>
                <a:ext uri="{FF2B5EF4-FFF2-40B4-BE49-F238E27FC236}">
                  <a16:creationId xmlns:a16="http://schemas.microsoft.com/office/drawing/2014/main" id="{02FF9E30-48A9-27D4-72A6-DBB2E6E38B72}"/>
                </a:ext>
              </a:extLst>
            </p:cNvPr>
            <p:cNvPicPr>
              <a:picLocks noChangeAspect="1"/>
            </p:cNvPicPr>
            <p:nvPr/>
          </p:nvPicPr>
          <p:blipFill>
            <a:blip r:embed="rId6"/>
            <a:stretch>
              <a:fillRect/>
            </a:stretch>
          </p:blipFill>
          <p:spPr>
            <a:xfrm>
              <a:off x="8804793" y="2647092"/>
              <a:ext cx="2989477" cy="2193958"/>
            </a:xfrm>
            <a:prstGeom prst="rect">
              <a:avLst/>
            </a:prstGeom>
          </p:spPr>
        </p:pic>
      </p:grpSp>
      <p:sp>
        <p:nvSpPr>
          <p:cNvPr id="30" name="文本框 29">
            <a:extLst>
              <a:ext uri="{FF2B5EF4-FFF2-40B4-BE49-F238E27FC236}">
                <a16:creationId xmlns:a16="http://schemas.microsoft.com/office/drawing/2014/main" id="{45EA22A1-E6CE-DC2D-1F6A-886C2C9E6922}"/>
              </a:ext>
            </a:extLst>
          </p:cNvPr>
          <p:cNvSpPr txBox="1"/>
          <p:nvPr/>
        </p:nvSpPr>
        <p:spPr>
          <a:xfrm>
            <a:off x="2193636" y="2457488"/>
            <a:ext cx="1690255" cy="369332"/>
          </a:xfrm>
          <a:prstGeom prst="rect">
            <a:avLst/>
          </a:prstGeom>
          <a:noFill/>
        </p:spPr>
        <p:txBody>
          <a:bodyPr wrap="square" rtlCol="0">
            <a:spAutoFit/>
          </a:bodyPr>
          <a:lstStyle/>
          <a:p>
            <a:pPr algn="ctr"/>
            <a:r>
              <a:rPr lang="en-US" altLang="zh-CN" b="1" dirty="0"/>
              <a:t>Reason 1</a:t>
            </a:r>
            <a:endParaRPr lang="zh-CN" altLang="en-US" b="1" dirty="0"/>
          </a:p>
        </p:txBody>
      </p:sp>
      <p:sp>
        <p:nvSpPr>
          <p:cNvPr id="31" name="文本框 30">
            <a:extLst>
              <a:ext uri="{FF2B5EF4-FFF2-40B4-BE49-F238E27FC236}">
                <a16:creationId xmlns:a16="http://schemas.microsoft.com/office/drawing/2014/main" id="{F34F4547-D078-AC40-ACD9-EAC73840807E}"/>
              </a:ext>
            </a:extLst>
          </p:cNvPr>
          <p:cNvSpPr txBox="1"/>
          <p:nvPr/>
        </p:nvSpPr>
        <p:spPr>
          <a:xfrm>
            <a:off x="7712363" y="2457488"/>
            <a:ext cx="1690255" cy="369332"/>
          </a:xfrm>
          <a:prstGeom prst="rect">
            <a:avLst/>
          </a:prstGeom>
          <a:noFill/>
        </p:spPr>
        <p:txBody>
          <a:bodyPr wrap="square" rtlCol="0">
            <a:spAutoFit/>
          </a:bodyPr>
          <a:lstStyle/>
          <a:p>
            <a:pPr algn="ctr"/>
            <a:r>
              <a:rPr lang="en-US" altLang="zh-CN" b="1" dirty="0"/>
              <a:t>Reason 2</a:t>
            </a:r>
            <a:endParaRPr lang="zh-CN" altLang="en-US" b="1" dirty="0"/>
          </a:p>
        </p:txBody>
      </p:sp>
    </p:spTree>
    <p:extLst>
      <p:ext uri="{BB962C8B-B14F-4D97-AF65-F5344CB8AC3E}">
        <p14:creationId xmlns:p14="http://schemas.microsoft.com/office/powerpoint/2010/main" val="827070323"/>
      </p:ext>
    </p:extLst>
  </p:cSld>
  <p:clrMapOvr>
    <a:masterClrMapping/>
  </p:clrMapOvr>
</p:sld>
</file>

<file path=ppt/theme/theme1.xml><?xml version="1.0" encoding="utf-8"?>
<a:theme xmlns:a="http://schemas.openxmlformats.org/drawingml/2006/main" name="清华简约主题-扁平-16:9">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11160</TotalTime>
  <Words>2298</Words>
  <Application>Microsoft Office PowerPoint</Application>
  <PresentationFormat>宽屏</PresentationFormat>
  <Paragraphs>403</Paragraphs>
  <Slides>24</Slides>
  <Notes>21</Notes>
  <HiddenSlides>1</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PingFang SC</vt:lpstr>
      <vt:lpstr>等线</vt:lpstr>
      <vt:lpstr>Arial</vt:lpstr>
      <vt:lpstr>Calibri</vt:lpstr>
      <vt:lpstr>Cambria Math</vt:lpstr>
      <vt:lpstr>Wingdings 2</vt:lpstr>
      <vt:lpstr>清华简约主题-扁平-16:9</vt:lpstr>
      <vt:lpstr>CaliFormer: Leveraging Unlabeled Measurements to Calibrate Sensors with Self-supervised Learning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 for listening</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 伟浩</dc:creator>
  <cp:lastModifiedBy>Haoyang Wang</cp:lastModifiedBy>
  <cp:revision>1512</cp:revision>
  <cp:lastPrinted>2020-04-04T02:50:47Z</cp:lastPrinted>
  <dcterms:created xsi:type="dcterms:W3CDTF">2020-01-04T07:43:38Z</dcterms:created>
  <dcterms:modified xsi:type="dcterms:W3CDTF">2023-06-17T02:10:02Z</dcterms:modified>
</cp:coreProperties>
</file>